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5" r:id="rId2"/>
    <p:sldId id="294" r:id="rId3"/>
    <p:sldId id="296" r:id="rId4"/>
    <p:sldId id="297" r:id="rId5"/>
    <p:sldId id="298" r:id="rId6"/>
    <p:sldId id="299" r:id="rId7"/>
    <p:sldId id="300" r:id="rId8"/>
    <p:sldId id="301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20" r:id="rId17"/>
    <p:sldId id="321" r:id="rId18"/>
    <p:sldId id="317" r:id="rId19"/>
    <p:sldId id="311" r:id="rId20"/>
    <p:sldId id="312" r:id="rId21"/>
    <p:sldId id="313" r:id="rId22"/>
    <p:sldId id="314" r:id="rId23"/>
    <p:sldId id="319" r:id="rId24"/>
    <p:sldId id="318" r:id="rId25"/>
  </p:sldIdLst>
  <p:sldSz cx="9144000" cy="6858000" type="screen4x3"/>
  <p:notesSz cx="6805613" cy="99441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4687" autoAdjust="0"/>
  </p:normalViewPr>
  <p:slideViewPr>
    <p:cSldViewPr>
      <p:cViewPr varScale="1">
        <p:scale>
          <a:sx n="115" d="100"/>
          <a:sy n="115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9948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7A4E84-6794-488E-BAD1-88DB11AF0101}" type="datetimeFigureOut">
              <a:rPr lang="fr-FR"/>
              <a:pPr>
                <a:defRPr/>
              </a:pPr>
              <a:t>02/11/2022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0D03DD-A8CF-461E-AD69-411472EF4FEF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29582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B3B1D0-9B32-41CB-8FA9-EBDC2A51AB3F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5A8B01-66E3-4603-BFA9-70D421E74AA6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680270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91D2A6-5746-4E07-9D78-302B2E9C7F7A}" type="slidenum">
              <a:rPr lang="es-ES" altLang="fr-FR"/>
              <a:pPr eaLnBrk="1" hangingPunct="1"/>
              <a:t>1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90825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84599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CC04-B7AE-449B-BC96-C5935B6842E5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74820-6B43-4A3C-A1BC-A855DF633297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97223919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E740-CA7E-4009-ABEA-ED0D0349DB6B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A178F-2002-411D-B027-711C7B7365BD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133303597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E0D0-63A1-4D06-A4DB-E5196975FF80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E3EF7-7E47-4C66-AD85-CAAE4A7B358F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584155768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8780D4F-B54A-4612-88CC-6E26CC7C6571}" type="datetimeFigureOut">
              <a:rPr lang="fr-FR"/>
              <a:pPr>
                <a:defRPr/>
              </a:pPr>
              <a:t>02/11/2022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C5F54-B24E-4283-9B11-DE09DA866CA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03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s-E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B0E0-D342-4D7B-94B3-1F4C8A7C227C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13F3DC-F6DF-4EC3-BCEA-172BCD1A846C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8142409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es-ES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EFF4E-E11E-4F52-8EBA-611A688D5765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7D7EF-52D7-4C8F-99EA-973C4CC1A21B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89891273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1A8C-3C44-46D6-8FCA-37836363F4C9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9F95F-90DF-47DC-83BC-6A94A28BCE2D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56806099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F16D-CCBE-4314-874B-BFFA3DDEEEBD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557E8-A8AA-4F52-98CA-90F0669944A1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763170818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4D9B-809D-415A-98FC-8013912AFD39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6EFD3-22EF-4E15-8ED8-268B2F626300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265504954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9F3E-FED7-4794-8B65-D7791C098F22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15E4-162B-4465-861E-33D7EFCABE21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673705626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66DB3-2451-4DD2-916C-47D7430F18A3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0155-BE32-4421-A1BE-9DC8373041F3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044859663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8F41-6D99-4D40-8AB4-A51122C6DFB6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9AEB7-2303-4500-9933-7DFB9DD966E1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425536629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es-E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794AAE-997E-4425-B6A9-942E1F323C04}" type="datetimeFigureOut">
              <a:rPr lang="fr-FR"/>
              <a:pPr>
                <a:defRPr/>
              </a:pPr>
              <a:t>02/11/2022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es-E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722CECC-099B-4601-A5B7-D706DE034B86}" type="slidenum">
              <a:rPr lang="es-ES" altLang="fr-FR"/>
              <a:pPr/>
              <a:t>‹N°›</a:t>
            </a:fld>
            <a:endParaRPr lang="es-ES" altLang="fr-FR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  <p:sldLayoutId id="2147484987" r:id="rId12"/>
    <p:sldLayoutId id="2147484988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s-ES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investigatinghealthyminds.org/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richardjdavidson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bct.co.uk/" TargetMode="External"/><Relationship Id="rId5" Type="http://schemas.openxmlformats.org/officeDocument/2006/relationships/hyperlink" Target="http://franticworld.com/" TargetMode="External"/><Relationship Id="rId4" Type="http://schemas.openxmlformats.org/officeDocument/2006/relationships/hyperlink" Target="http://www.danielgoleman.info/" TargetMode="Externa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indfulnation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amma.org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elinesnel.nl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eckharttoll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fc.unistra.fr/diplome-d-universite-de-medecine-meditation-et-neurosciences-2160.html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://christopheandre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mindfulness-at-work.f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le-meditation-occidentale.fr/" TargetMode="External"/><Relationship Id="rId7" Type="http://schemas.openxmlformats.org/officeDocument/2006/relationships/image" Target="../media/image31.jpeg"/><Relationship Id="rId2" Type="http://schemas.openxmlformats.org/officeDocument/2006/relationships/hyperlink" Target="http://stress-mbsr.fr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hyperlink" Target="http://www.initiativemindfulnessfrance.com/" TargetMode="External"/><Relationship Id="rId4" Type="http://schemas.openxmlformats.org/officeDocument/2006/relationships/hyperlink" Target="http://positiveleadership.fr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hyperlink" Target="https://www.potentialproject.com/" TargetMode="External"/><Relationship Id="rId7" Type="http://schemas.openxmlformats.org/officeDocument/2006/relationships/hyperlink" Target="http://www.lefildeletre.fr/" TargetMode="External"/><Relationship Id="rId12" Type="http://schemas.openxmlformats.org/officeDocument/2006/relationships/image" Target="../media/image36.jpeg"/><Relationship Id="rId2" Type="http://schemas.openxmlformats.org/officeDocument/2006/relationships/hyperlink" Target="http://euthymia.f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lodiecaillaud.fr/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http://meditation-bordeaux.com/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://www.so-mindfulness.com/" TargetMode="External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s://www.happytherapies.com/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43.png"/><Relationship Id="rId2" Type="http://schemas.openxmlformats.org/officeDocument/2006/relationships/hyperlink" Target="http://www.mbsr-aquitaine.f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indful-attitude.com/" TargetMode="External"/><Relationship Id="rId11" Type="http://schemas.openxmlformats.org/officeDocument/2006/relationships/image" Target="../media/image42.jpeg"/><Relationship Id="rId5" Type="http://schemas.openxmlformats.org/officeDocument/2006/relationships/hyperlink" Target="http://meditation-bordeaux.com/" TargetMode="External"/><Relationship Id="rId10" Type="http://schemas.openxmlformats.org/officeDocument/2006/relationships/image" Target="../media/image41.jpeg"/><Relationship Id="rId4" Type="http://schemas.openxmlformats.org/officeDocument/2006/relationships/hyperlink" Target="http://institut-hominis.com/" TargetMode="External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hamma.org/fr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umassmed.edu/cf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25" y="1917700"/>
            <a:ext cx="7537450" cy="2016125"/>
          </a:xfrm>
        </p:spPr>
        <p:txBody>
          <a:bodyPr/>
          <a:lstStyle/>
          <a:p>
            <a:pPr algn="ctr">
              <a:defRPr/>
            </a:pPr>
            <a:r>
              <a:rPr lang="fr-FR" sz="4000" dirty="0" smtClean="0"/>
              <a:t>La Méditation en Pleine Conscience</a:t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Brève Présentation</a:t>
            </a:r>
            <a:endParaRPr lang="en-US" sz="4000" dirty="0" smtClean="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586538" y="5516563"/>
            <a:ext cx="24495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Nathanael ROUX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>
                <a:latin typeface="Arial" panose="020B0604020202020204" pitchFamily="34" charset="0"/>
              </a:rPr>
              <a:t>nathanael.roux@gmail.com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>
                <a:latin typeface="Arial" panose="020B0604020202020204" pitchFamily="34" charset="0"/>
              </a:rPr>
              <a:t>+33 (0)6-07-87-83-45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07950" y="6181725"/>
            <a:ext cx="12255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latin typeface="Arial" panose="020B0604020202020204" pitchFamily="34" charset="0"/>
              </a:rPr>
              <a:t>Version du </a:t>
            </a:r>
            <a:r>
              <a:rPr lang="fr-FR" altLang="fr-FR" sz="1600" b="1" dirty="0" smtClean="0">
                <a:latin typeface="Arial" panose="020B0604020202020204" pitchFamily="34" charset="0"/>
              </a:rPr>
              <a:t>0</a:t>
            </a:r>
            <a:r>
              <a:rPr lang="fr-FR" altLang="fr-FR" sz="1600" b="1" dirty="0" smtClean="0">
                <a:latin typeface="Arial" panose="020B0604020202020204" pitchFamily="34" charset="0"/>
              </a:rPr>
              <a:t>2/11/2022</a:t>
            </a:r>
            <a:endParaRPr lang="fr-FR" altLang="fr-FR" sz="1600" b="1" dirty="0">
              <a:latin typeface="Arial" panose="020B0604020202020204" pitchFamily="34" charset="0"/>
            </a:endParaRPr>
          </a:p>
        </p:txBody>
      </p:sp>
      <p:pic>
        <p:nvPicPr>
          <p:cNvPr id="7173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45125"/>
            <a:ext cx="790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>
                <a:solidFill>
                  <a:schemeClr val="accent5"/>
                </a:solidFill>
              </a:rPr>
              <a:t>L</a:t>
            </a:r>
            <a:r>
              <a:rPr lang="fr-FR" sz="4000" dirty="0" smtClean="0">
                <a:solidFill>
                  <a:schemeClr val="accent5"/>
                </a:solidFill>
              </a:rPr>
              <a:t>a Pleine Conscience dans le monde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476375" y="1268760"/>
            <a:ext cx="7632700" cy="4506913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fr-FR" sz="2000" dirty="0"/>
              <a:t>D</a:t>
            </a:r>
            <a:r>
              <a:rPr lang="fr-FR" sz="2000" dirty="0" smtClean="0"/>
              <a:t>r. Richard </a:t>
            </a:r>
            <a:r>
              <a:rPr lang="fr-FR" sz="2000" dirty="0"/>
              <a:t>DAVIDSON (</a:t>
            </a:r>
            <a:r>
              <a:rPr lang="fr-FR" sz="2000" dirty="0" smtClean="0"/>
              <a:t>Neuroscientifique)</a:t>
            </a:r>
            <a:endParaRPr lang="fr-FR" sz="2000" dirty="0"/>
          </a:p>
          <a:p>
            <a:pPr lvl="1">
              <a:buFont typeface="Arial" charset="0"/>
              <a:buChar char="–"/>
              <a:defRPr/>
            </a:pPr>
            <a:r>
              <a:rPr lang="fr-FR" sz="2000" dirty="0" smtClean="0"/>
              <a:t>Premières mesures scientifiques par IRM sur des </a:t>
            </a:r>
            <a:r>
              <a:rPr lang="fr-FR" sz="2000" dirty="0" err="1" smtClean="0"/>
              <a:t>méditants</a:t>
            </a:r>
            <a:endParaRPr lang="fr-FR" sz="2000" dirty="0"/>
          </a:p>
          <a:p>
            <a:pPr lvl="1">
              <a:buFont typeface="Arial" charset="0"/>
              <a:buChar char="–"/>
              <a:defRPr/>
            </a:pPr>
            <a:r>
              <a:rPr lang="fr-FR" sz="2000" dirty="0" smtClean="0"/>
              <a:t>Livre </a:t>
            </a:r>
            <a:r>
              <a:rPr lang="fr-FR" sz="2000" dirty="0"/>
              <a:t>« The </a:t>
            </a:r>
            <a:r>
              <a:rPr lang="fr-FR" sz="2000" dirty="0" err="1"/>
              <a:t>emotional</a:t>
            </a:r>
            <a:r>
              <a:rPr lang="fr-FR" sz="2000" dirty="0"/>
              <a:t> life of </a:t>
            </a:r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dirty="0" err="1"/>
              <a:t>brain</a:t>
            </a:r>
            <a:r>
              <a:rPr lang="fr-FR" sz="2000" dirty="0"/>
              <a:t> »</a:t>
            </a:r>
          </a:p>
          <a:p>
            <a:pPr lvl="2">
              <a:buFont typeface="Arial" charset="0"/>
              <a:buChar char="•"/>
              <a:defRPr/>
            </a:pPr>
            <a:r>
              <a:rPr lang="fr-FR" sz="1400" u="sng" dirty="0">
                <a:hlinkClick r:id="rId2"/>
              </a:rPr>
              <a:t>http://richardjdavidson.com/</a:t>
            </a:r>
            <a:endParaRPr lang="fr-FR" sz="1400" dirty="0"/>
          </a:p>
          <a:p>
            <a:pPr lvl="2">
              <a:buFont typeface="Arial" charset="0"/>
              <a:buChar char="•"/>
              <a:defRPr/>
            </a:pPr>
            <a:r>
              <a:rPr lang="fr-FR" sz="1400" u="sng" dirty="0">
                <a:hlinkClick r:id="rId3"/>
              </a:rPr>
              <a:t>http://www.investigatinghealthyminds.org/</a:t>
            </a:r>
            <a:endParaRPr lang="fr-FR" sz="1400" dirty="0"/>
          </a:p>
          <a:p>
            <a:pPr>
              <a:buFont typeface="Arial" charset="0"/>
              <a:buChar char="•"/>
              <a:defRPr/>
            </a:pPr>
            <a:endParaRPr lang="fr-FR" sz="2000" dirty="0" smtClean="0"/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Daniel </a:t>
            </a:r>
            <a:r>
              <a:rPr lang="fr-FR" sz="2000" dirty="0"/>
              <a:t>GOLEMAN (</a:t>
            </a:r>
            <a:r>
              <a:rPr lang="fr-FR" sz="2000" dirty="0" smtClean="0"/>
              <a:t>Psychologue)</a:t>
            </a:r>
            <a:endParaRPr lang="fr-FR" sz="2000" dirty="0"/>
          </a:p>
          <a:p>
            <a:pPr lvl="1">
              <a:buFont typeface="Arial" charset="0"/>
              <a:buChar char="–"/>
              <a:defRPr/>
            </a:pPr>
            <a:r>
              <a:rPr lang="fr-FR" sz="2000" dirty="0" smtClean="0"/>
              <a:t>Livre </a:t>
            </a:r>
            <a:r>
              <a:rPr lang="fr-FR" sz="2000" dirty="0"/>
              <a:t>«  </a:t>
            </a:r>
            <a:r>
              <a:rPr lang="fr-FR" sz="2000" dirty="0" smtClean="0"/>
              <a:t>L’intelligence émotionnelle</a:t>
            </a:r>
            <a:r>
              <a:rPr lang="fr-FR" sz="2000" dirty="0"/>
              <a:t> »</a:t>
            </a:r>
          </a:p>
          <a:p>
            <a:pPr lvl="2">
              <a:buFont typeface="Arial" charset="0"/>
              <a:buChar char="•"/>
              <a:defRPr/>
            </a:pPr>
            <a:r>
              <a:rPr lang="fr-FR" sz="1400" dirty="0">
                <a:hlinkClick r:id="rId4"/>
              </a:rPr>
              <a:t>http://www.danielgoleman.info/</a:t>
            </a:r>
            <a:endParaRPr lang="fr-FR" sz="1400" dirty="0"/>
          </a:p>
          <a:p>
            <a:pPr>
              <a:buFont typeface="Arial" charset="0"/>
              <a:buChar char="•"/>
              <a:defRPr/>
            </a:pPr>
            <a:endParaRPr lang="fr-FR" sz="2000" dirty="0" smtClean="0"/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Dr. Mark WILLIAMS (</a:t>
            </a:r>
            <a:r>
              <a:rPr lang="fr-FR" sz="2000" dirty="0" err="1" smtClean="0"/>
              <a:t>co-developpeur</a:t>
            </a:r>
            <a:r>
              <a:rPr lang="fr-FR" sz="2000" dirty="0" smtClean="0"/>
              <a:t> de la MBCT - </a:t>
            </a:r>
            <a:r>
              <a:rPr lang="fr-FR" sz="2000" dirty="0" err="1" smtClean="0"/>
              <a:t>Mindfulness</a:t>
            </a:r>
            <a:r>
              <a:rPr lang="fr-FR" sz="2000" dirty="0" smtClean="0"/>
              <a:t> </a:t>
            </a:r>
            <a:r>
              <a:rPr lang="fr-FR" sz="2000" dirty="0" err="1" smtClean="0"/>
              <a:t>Based</a:t>
            </a:r>
            <a:r>
              <a:rPr lang="fr-FR" sz="2000" dirty="0" smtClean="0"/>
              <a:t> Cognitive </a:t>
            </a:r>
            <a:r>
              <a:rPr lang="fr-FR" sz="2000" dirty="0" err="1" smtClean="0"/>
              <a:t>Therapy</a:t>
            </a:r>
            <a:r>
              <a:rPr lang="fr-FR" sz="2000" dirty="0" smtClean="0"/>
              <a:t> – avec </a:t>
            </a:r>
            <a:r>
              <a:rPr lang="fr-FR" sz="2000" dirty="0" err="1" smtClean="0"/>
              <a:t>Zindel</a:t>
            </a:r>
            <a:r>
              <a:rPr lang="fr-FR" sz="2000" dirty="0" smtClean="0"/>
              <a:t> SEGAL &amp; John TEASDALE)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dirty="0" smtClean="0"/>
              <a:t>Livre </a:t>
            </a:r>
            <a:r>
              <a:rPr lang="fr-FR" sz="2000" dirty="0"/>
              <a:t>« </a:t>
            </a:r>
            <a:r>
              <a:rPr lang="fr-FR" sz="2000" dirty="0" smtClean="0"/>
              <a:t>Méditer pour ne plus stresser</a:t>
            </a:r>
            <a:r>
              <a:rPr lang="fr-FR" sz="2000" dirty="0"/>
              <a:t> </a:t>
            </a:r>
            <a:r>
              <a:rPr lang="fr-FR" sz="2000" dirty="0" smtClean="0"/>
              <a:t>»</a:t>
            </a:r>
          </a:p>
          <a:p>
            <a:pPr lvl="2">
              <a:buFont typeface="Arial" charset="0"/>
              <a:buChar char="•"/>
              <a:defRPr/>
            </a:pPr>
            <a:r>
              <a:rPr lang="fr-FR" sz="1400" dirty="0" smtClean="0">
                <a:hlinkClick r:id="rId5"/>
              </a:rPr>
              <a:t>http://franticworld.com/</a:t>
            </a:r>
            <a:endParaRPr lang="fr-FR" sz="1400" dirty="0" smtClean="0"/>
          </a:p>
          <a:p>
            <a:pPr lvl="2">
              <a:buFont typeface="Arial" charset="0"/>
              <a:buChar char="•"/>
              <a:defRPr/>
            </a:pPr>
            <a:r>
              <a:rPr lang="fr-FR" sz="1400" dirty="0" smtClean="0">
                <a:hlinkClick r:id="rId6"/>
              </a:rPr>
              <a:t>http://mbct.co.uk/</a:t>
            </a:r>
            <a:endParaRPr lang="fr-FR" sz="1400" dirty="0" smtClean="0"/>
          </a:p>
          <a:p>
            <a:pPr marL="534987" lvl="1" indent="0">
              <a:buFont typeface="Arial" charset="0"/>
              <a:buNone/>
              <a:defRPr/>
            </a:pPr>
            <a:endParaRPr lang="fr-FR" sz="2000" dirty="0"/>
          </a:p>
        </p:txBody>
      </p:sp>
      <p:pic>
        <p:nvPicPr>
          <p:cNvPr id="16388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84885"/>
            <a:ext cx="8112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94064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700560"/>
            <a:ext cx="7207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>
                <a:solidFill>
                  <a:schemeClr val="accent5"/>
                </a:solidFill>
              </a:rPr>
              <a:t>La Pleine Conscience dans le monde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1476345" y="1802408"/>
            <a:ext cx="7632700" cy="4506912"/>
          </a:xfrm>
        </p:spPr>
        <p:txBody>
          <a:bodyPr>
            <a:normAutofit fontScale="92500" lnSpcReduction="20000"/>
          </a:bodyPr>
          <a:lstStyle/>
          <a:p>
            <a:r>
              <a:rPr lang="fr-FR" altLang="fr-FR" sz="2000" dirty="0" err="1" smtClean="0"/>
              <a:t>Chade</a:t>
            </a:r>
            <a:r>
              <a:rPr lang="fr-FR" altLang="fr-FR" sz="2000" dirty="0" smtClean="0"/>
              <a:t> Meng Tan (Google)</a:t>
            </a:r>
          </a:p>
          <a:p>
            <a:pPr lvl="1"/>
            <a:r>
              <a:rPr lang="fr-FR" altLang="fr-FR" sz="2000" dirty="0" smtClean="0"/>
              <a:t>Fondateur du </a:t>
            </a:r>
            <a:r>
              <a:rPr lang="fr-FR" altLang="fr-FR" sz="2000" dirty="0" err="1" smtClean="0"/>
              <a:t>Search</a:t>
            </a:r>
            <a:r>
              <a:rPr lang="fr-FR" altLang="fr-FR" sz="2000" dirty="0" smtClean="0"/>
              <a:t> Inside </a:t>
            </a:r>
            <a:r>
              <a:rPr lang="fr-FR" altLang="fr-FR" sz="2000" dirty="0" err="1" smtClean="0"/>
              <a:t>Yourself</a:t>
            </a:r>
            <a:r>
              <a:rPr lang="fr-FR" altLang="fr-FR" sz="2000" dirty="0" smtClean="0"/>
              <a:t> Leadership Institute – SIYLI</a:t>
            </a:r>
          </a:p>
          <a:p>
            <a:pPr lvl="1"/>
            <a:r>
              <a:rPr lang="fr-FR" altLang="fr-FR" sz="2000" dirty="0" smtClean="0"/>
              <a:t>Livre «  Connectez-vous à vous-même »</a:t>
            </a:r>
          </a:p>
          <a:p>
            <a:pPr lvl="2"/>
            <a:r>
              <a:rPr lang="fr-FR" altLang="fr-FR" sz="1400" dirty="0" smtClean="0"/>
              <a:t>http://chademeng.com/</a:t>
            </a:r>
          </a:p>
          <a:p>
            <a:pPr lvl="2"/>
            <a:r>
              <a:rPr lang="fr-FR" altLang="fr-FR" sz="1400" dirty="0" smtClean="0"/>
              <a:t>http://www.siyli.org/</a:t>
            </a:r>
          </a:p>
          <a:p>
            <a:endParaRPr lang="fr-FR" altLang="fr-FR" sz="2000" dirty="0" smtClean="0"/>
          </a:p>
          <a:p>
            <a:r>
              <a:rPr lang="fr-FR" altLang="fr-FR" sz="2000" dirty="0" smtClean="0"/>
              <a:t>Michael CHASKALSON (Leader de la MBSR en UK)</a:t>
            </a:r>
          </a:p>
          <a:p>
            <a:pPr lvl="1"/>
            <a:r>
              <a:rPr lang="fr-FR" altLang="fr-FR" sz="2000" dirty="0" smtClean="0"/>
              <a:t>Livre « Méditer au travail pour concilier sérénité et efficacité »</a:t>
            </a:r>
          </a:p>
          <a:p>
            <a:pPr lvl="2"/>
            <a:r>
              <a:rPr lang="fr-FR" altLang="fr-FR" sz="1400" dirty="0" smtClean="0"/>
              <a:t>http://mindfulness-works.com</a:t>
            </a:r>
          </a:p>
          <a:p>
            <a:pPr lvl="2"/>
            <a:r>
              <a:rPr lang="fr-FR" altLang="fr-FR" sz="1400" dirty="0" smtClean="0"/>
              <a:t>http://mbsr.co.uk</a:t>
            </a:r>
          </a:p>
          <a:p>
            <a:endParaRPr lang="fr-FR" altLang="fr-FR" sz="2000" dirty="0" smtClean="0"/>
          </a:p>
          <a:p>
            <a:r>
              <a:rPr lang="fr-FR" altLang="fr-FR" sz="2000" dirty="0" smtClean="0"/>
              <a:t>Tim RYAN (Membre du congrès des USA)</a:t>
            </a:r>
          </a:p>
          <a:p>
            <a:pPr lvl="1"/>
            <a:r>
              <a:rPr lang="fr-FR" altLang="fr-FR" sz="2000" dirty="0" smtClean="0"/>
              <a:t>Livre « </a:t>
            </a:r>
            <a:r>
              <a:rPr lang="fr-FR" altLang="fr-FR" sz="2000" dirty="0" err="1" smtClean="0"/>
              <a:t>Mindful</a:t>
            </a:r>
            <a:r>
              <a:rPr lang="fr-FR" altLang="fr-FR" sz="2000" dirty="0" smtClean="0"/>
              <a:t> nation »</a:t>
            </a:r>
          </a:p>
          <a:p>
            <a:pPr lvl="2"/>
            <a:r>
              <a:rPr lang="fr-FR" altLang="fr-FR" sz="1800" dirty="0" smtClean="0"/>
              <a:t>How a simple practice </a:t>
            </a:r>
            <a:r>
              <a:rPr lang="fr-FR" altLang="fr-FR" sz="1800" dirty="0" err="1" smtClean="0"/>
              <a:t>can</a:t>
            </a:r>
            <a:r>
              <a:rPr lang="fr-FR" altLang="fr-FR" sz="1800" dirty="0" smtClean="0"/>
              <a:t> help us </a:t>
            </a:r>
            <a:r>
              <a:rPr lang="fr-FR" altLang="fr-FR" sz="1800" dirty="0" err="1" smtClean="0"/>
              <a:t>reduce</a:t>
            </a:r>
            <a:r>
              <a:rPr lang="fr-FR" altLang="fr-FR" sz="1800" dirty="0" smtClean="0"/>
              <a:t> stress, </a:t>
            </a:r>
            <a:r>
              <a:rPr lang="fr-FR" altLang="fr-FR" sz="1800" dirty="0" err="1" smtClean="0"/>
              <a:t>improve</a:t>
            </a:r>
            <a:r>
              <a:rPr lang="fr-FR" altLang="fr-FR" sz="1800" dirty="0" smtClean="0"/>
              <a:t> performance and recapture the </a:t>
            </a:r>
            <a:r>
              <a:rPr lang="fr-FR" altLang="fr-FR" sz="1800" dirty="0" err="1" smtClean="0"/>
              <a:t>american</a:t>
            </a:r>
            <a:r>
              <a:rPr lang="fr-FR" altLang="fr-FR" sz="1800" dirty="0" smtClean="0"/>
              <a:t> spirit</a:t>
            </a:r>
          </a:p>
          <a:p>
            <a:pPr lvl="2"/>
            <a:r>
              <a:rPr lang="fr-FR" altLang="fr-FR" sz="1400" dirty="0" smtClean="0">
                <a:hlinkClick r:id="rId2"/>
              </a:rPr>
              <a:t>http://mindfulnation.org/</a:t>
            </a:r>
            <a:endParaRPr lang="fr-FR" altLang="fr-FR" sz="1400" dirty="0" smtClean="0"/>
          </a:p>
        </p:txBody>
      </p:sp>
      <p:pic>
        <p:nvPicPr>
          <p:cNvPr id="17412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5764"/>
            <a:ext cx="7191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356992"/>
            <a:ext cx="765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844824"/>
            <a:ext cx="927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>
                <a:solidFill>
                  <a:schemeClr val="accent5"/>
                </a:solidFill>
              </a:rPr>
              <a:t>La Pleine Conscience dans le monde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1475656" y="1628800"/>
            <a:ext cx="7632700" cy="4506912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fr-FR" altLang="fr-FR" sz="2000" dirty="0" smtClean="0"/>
              <a:t>Eline SNEL (Thérapeute, formatrice certifiée MBSR)</a:t>
            </a:r>
          </a:p>
          <a:p>
            <a:pPr lvl="1">
              <a:buFont typeface="Arial" charset="0"/>
              <a:buChar char="–"/>
              <a:defRPr/>
            </a:pPr>
            <a:r>
              <a:rPr lang="fr-FR" altLang="fr-FR" sz="2000" dirty="0" smtClean="0"/>
              <a:t>Forme les instituteurs à l’enseignement de la méditation pour enfants avec l’encouragement du Ministre de l’Education des Pays-Bas</a:t>
            </a:r>
          </a:p>
          <a:p>
            <a:pPr lvl="1">
              <a:buFont typeface="Arial" charset="0"/>
              <a:buChar char="–"/>
              <a:defRPr/>
            </a:pPr>
            <a:r>
              <a:rPr lang="fr-FR" altLang="fr-FR" sz="2000" dirty="0" smtClean="0"/>
              <a:t>Livre « Calme et attentif comme une grenouille »</a:t>
            </a:r>
          </a:p>
          <a:p>
            <a:pPr lvl="2">
              <a:buFont typeface="Arial" charset="0"/>
              <a:buChar char="•"/>
              <a:defRPr/>
            </a:pPr>
            <a:r>
              <a:rPr lang="fr-FR" altLang="fr-FR" sz="1400" dirty="0" smtClean="0">
                <a:hlinkClick r:id="rId2"/>
              </a:rPr>
              <a:t>http://www.elinesnel.nl/</a:t>
            </a:r>
            <a:endParaRPr lang="fr-FR" altLang="fr-FR" sz="1400" dirty="0" smtClean="0"/>
          </a:p>
          <a:p>
            <a:pPr>
              <a:buFont typeface="Arial" charset="0"/>
              <a:buChar char="•"/>
              <a:defRPr/>
            </a:pPr>
            <a:endParaRPr lang="fr-FR" altLang="fr-FR" sz="2200" dirty="0" smtClean="0"/>
          </a:p>
          <a:p>
            <a:pPr>
              <a:buFont typeface="Arial" charset="0"/>
              <a:buChar char="•"/>
              <a:defRPr/>
            </a:pPr>
            <a:r>
              <a:rPr lang="fr-FR" altLang="fr-FR" sz="2200" dirty="0" smtClean="0"/>
              <a:t>S.N. GOENKA</a:t>
            </a:r>
          </a:p>
          <a:p>
            <a:pPr lvl="1">
              <a:buFont typeface="Arial" charset="0"/>
              <a:buChar char="–"/>
              <a:defRPr/>
            </a:pPr>
            <a:r>
              <a:rPr lang="fr-FR" altLang="fr-FR" sz="1800" dirty="0" smtClean="0"/>
              <a:t>Enseignement de la méditation </a:t>
            </a:r>
            <a:r>
              <a:rPr lang="fr-FR" altLang="fr-FR" sz="1800" dirty="0" err="1" smtClean="0"/>
              <a:t>Vipassana</a:t>
            </a:r>
            <a:endParaRPr lang="fr-FR" altLang="fr-FR" sz="1800" dirty="0" smtClean="0"/>
          </a:p>
          <a:p>
            <a:pPr lvl="2">
              <a:buFont typeface="Arial" charset="0"/>
              <a:buChar char="•"/>
              <a:defRPr/>
            </a:pPr>
            <a:r>
              <a:rPr lang="fr-FR" altLang="fr-FR" sz="1400" dirty="0" smtClean="0"/>
              <a:t>Centres d’initiation à la Méditation en Pleine Conscience</a:t>
            </a:r>
          </a:p>
          <a:p>
            <a:pPr lvl="2">
              <a:buFont typeface="Arial" charset="0"/>
              <a:buChar char="•"/>
              <a:defRPr/>
            </a:pPr>
            <a:r>
              <a:rPr lang="fr-FR" altLang="fr-FR" sz="1400" dirty="0" smtClean="0">
                <a:hlinkClick r:id="rId3"/>
              </a:rPr>
              <a:t>http://www.dhamma.org</a:t>
            </a:r>
            <a:endParaRPr lang="fr-FR" altLang="fr-FR" sz="1400" dirty="0" smtClean="0"/>
          </a:p>
          <a:p>
            <a:pPr>
              <a:buFont typeface="Arial" charset="0"/>
              <a:buChar char="•"/>
              <a:defRPr/>
            </a:pPr>
            <a:endParaRPr lang="fr-FR" altLang="fr-FR" sz="2200" dirty="0" smtClean="0"/>
          </a:p>
          <a:p>
            <a:pPr>
              <a:buFont typeface="Arial" charset="0"/>
              <a:buChar char="•"/>
              <a:defRPr/>
            </a:pPr>
            <a:r>
              <a:rPr lang="fr-FR" altLang="fr-FR" sz="2200" dirty="0" smtClean="0"/>
              <a:t>Eckhart </a:t>
            </a:r>
            <a:r>
              <a:rPr lang="fr-FR" altLang="fr-FR" sz="2200" dirty="0"/>
              <a:t>TOLLE</a:t>
            </a:r>
          </a:p>
          <a:p>
            <a:pPr lvl="1">
              <a:buFont typeface="Arial" charset="0"/>
              <a:buChar char="–"/>
              <a:defRPr/>
            </a:pPr>
            <a:r>
              <a:rPr lang="fr-FR" altLang="fr-FR" sz="1800" dirty="0"/>
              <a:t>Livre « Le pouvoir du moment présent »</a:t>
            </a:r>
          </a:p>
          <a:p>
            <a:pPr lvl="2">
              <a:buFont typeface="Arial" charset="0"/>
              <a:buChar char="•"/>
              <a:defRPr/>
            </a:pPr>
            <a:r>
              <a:rPr lang="fr-FR" altLang="fr-FR" sz="1400" dirty="0">
                <a:hlinkClick r:id="rId4"/>
              </a:rPr>
              <a:t>http://www.eckharttolle.com/</a:t>
            </a:r>
            <a:endParaRPr lang="fr-FR" altLang="fr-FR" sz="1400" dirty="0"/>
          </a:p>
          <a:p>
            <a:pPr>
              <a:buFont typeface="Arial" charset="0"/>
              <a:buChar char="•"/>
              <a:defRPr/>
            </a:pPr>
            <a:endParaRPr lang="fr-FR" altLang="fr-FR" sz="2200" dirty="0" smtClean="0"/>
          </a:p>
          <a:p>
            <a:pPr marL="914400" lvl="2" indent="0">
              <a:buFont typeface="Arial" charset="0"/>
              <a:buNone/>
              <a:defRPr/>
            </a:pPr>
            <a:endParaRPr lang="fr-FR" altLang="fr-FR" sz="1400" dirty="0"/>
          </a:p>
          <a:p>
            <a:pPr lvl="2">
              <a:buFont typeface="Arial" charset="0"/>
              <a:buChar char="•"/>
              <a:defRPr/>
            </a:pPr>
            <a:endParaRPr lang="fr-FR" altLang="fr-FR" sz="1400" dirty="0" smtClean="0"/>
          </a:p>
        </p:txBody>
      </p:sp>
      <p:pic>
        <p:nvPicPr>
          <p:cNvPr id="18436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5864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13796"/>
            <a:ext cx="860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5644"/>
            <a:ext cx="7604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>
                <a:solidFill>
                  <a:schemeClr val="accent5"/>
                </a:solidFill>
              </a:rPr>
              <a:t>La Pleine Conscience </a:t>
            </a:r>
            <a:r>
              <a:rPr lang="fr-FR" sz="4000" dirty="0" smtClean="0">
                <a:solidFill>
                  <a:schemeClr val="accent5"/>
                </a:solidFill>
              </a:rPr>
              <a:t>en France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1476375" y="1269231"/>
            <a:ext cx="7632700" cy="4506913"/>
          </a:xfrm>
        </p:spPr>
        <p:txBody>
          <a:bodyPr>
            <a:normAutofit lnSpcReduction="10000"/>
          </a:bodyPr>
          <a:lstStyle/>
          <a:p>
            <a:endParaRPr lang="fr-FR" altLang="fr-FR" sz="2000" smtClean="0"/>
          </a:p>
          <a:p>
            <a:r>
              <a:rPr lang="fr-FR" altLang="fr-FR" sz="2000" smtClean="0"/>
              <a:t>Christophe ANDRE</a:t>
            </a:r>
          </a:p>
          <a:p>
            <a:pPr lvl="1"/>
            <a:r>
              <a:rPr lang="fr-FR" altLang="fr-FR" sz="2000" smtClean="0"/>
              <a:t>Médecin psychiatre au sein d’une unité de Psychothérapie Comportementale et Cognitive de l’Hopital Sainte-Anne à Paris</a:t>
            </a:r>
          </a:p>
          <a:p>
            <a:pPr lvl="1"/>
            <a:r>
              <a:rPr lang="fr-FR" altLang="fr-FR" sz="2000" smtClean="0"/>
              <a:t>Livre « Méditer jour après jour » </a:t>
            </a:r>
          </a:p>
          <a:p>
            <a:pPr lvl="2"/>
            <a:r>
              <a:rPr lang="fr-FR" altLang="fr-FR" sz="1400" smtClean="0">
                <a:hlinkClick r:id="rId2"/>
              </a:rPr>
              <a:t>http://christopheandre.com</a:t>
            </a:r>
            <a:endParaRPr lang="fr-FR" altLang="fr-FR" sz="1400" smtClean="0"/>
          </a:p>
          <a:p>
            <a:r>
              <a:rPr lang="fr-FR" altLang="fr-FR" sz="2000" smtClean="0"/>
              <a:t>Jean-Gérard BLOCH</a:t>
            </a:r>
          </a:p>
          <a:p>
            <a:pPr lvl="1"/>
            <a:r>
              <a:rPr lang="fr-FR" altLang="fr-FR" sz="2000" smtClean="0"/>
              <a:t>Responsable du Diplôme d’Université de Médecine, Méditation et Neurosciences, de la Faculté de Médecine de l’Université de Strasbourg</a:t>
            </a:r>
          </a:p>
          <a:p>
            <a:pPr lvl="2"/>
            <a:r>
              <a:rPr lang="fr-FR" altLang="fr-FR" sz="1200" smtClean="0">
                <a:hlinkClick r:id="rId3"/>
              </a:rPr>
              <a:t>http://sfc.unistra.fr/diplome-d-universite-de-medecine-meditation-et-neurosciences-2160.html</a:t>
            </a:r>
            <a:endParaRPr lang="fr-FR" altLang="fr-FR" sz="1600" smtClean="0"/>
          </a:p>
          <a:p>
            <a:r>
              <a:rPr lang="fr-FR" altLang="fr-FR" sz="2000" smtClean="0"/>
              <a:t>Dominique STEILER</a:t>
            </a:r>
          </a:p>
          <a:p>
            <a:pPr lvl="1"/>
            <a:r>
              <a:rPr lang="fr-FR" altLang="fr-FR" sz="2000" smtClean="0"/>
              <a:t>Titulaire de la « Chaire Mindfulness, bien-être au travail et paix économique »</a:t>
            </a:r>
          </a:p>
          <a:p>
            <a:pPr lvl="2"/>
            <a:r>
              <a:rPr lang="fr-FR" altLang="fr-FR" sz="1200" smtClean="0">
                <a:hlinkClick r:id="rId4"/>
              </a:rPr>
              <a:t>http://www.mindfulness-at-work.fr/</a:t>
            </a:r>
            <a:endParaRPr lang="fr-FR" altLang="fr-FR" sz="1200" smtClean="0"/>
          </a:p>
        </p:txBody>
      </p:sp>
      <p:pic>
        <p:nvPicPr>
          <p:cNvPr id="19460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844824"/>
            <a:ext cx="885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356992"/>
            <a:ext cx="8842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97772"/>
            <a:ext cx="1057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>
                <a:solidFill>
                  <a:schemeClr val="accent5"/>
                </a:solidFill>
              </a:rPr>
              <a:t>La Pleine Conscience </a:t>
            </a:r>
            <a:r>
              <a:rPr lang="fr-FR" sz="4000" dirty="0" smtClean="0">
                <a:solidFill>
                  <a:schemeClr val="accent5"/>
                </a:solidFill>
              </a:rPr>
              <a:t>en France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1476375" y="1874415"/>
            <a:ext cx="7632700" cy="4506913"/>
          </a:xfrm>
        </p:spPr>
        <p:txBody>
          <a:bodyPr/>
          <a:lstStyle/>
          <a:p>
            <a:endParaRPr lang="fr-FR" altLang="fr-FR" sz="2000" smtClean="0"/>
          </a:p>
          <a:p>
            <a:r>
              <a:rPr lang="fr-FR" altLang="fr-FR" sz="2000" smtClean="0"/>
              <a:t>Fabrice MIDAL</a:t>
            </a:r>
          </a:p>
          <a:p>
            <a:pPr lvl="1"/>
            <a:r>
              <a:rPr lang="fr-FR" altLang="fr-FR" sz="2000" smtClean="0"/>
              <a:t>Philosophe et écrivain, fondateur de l’Ecole de méditation occidentale</a:t>
            </a:r>
            <a:endParaRPr lang="fr-FR" altLang="fr-FR" sz="2000" smtClean="0">
              <a:hlinkClick r:id="rId2"/>
            </a:endParaRPr>
          </a:p>
          <a:p>
            <a:pPr lvl="2"/>
            <a:r>
              <a:rPr lang="fr-FR" altLang="fr-FR" sz="1400" smtClean="0">
                <a:hlinkClick r:id="rId3"/>
              </a:rPr>
              <a:t>http://www.ecole-meditation-occidentale.fr/</a:t>
            </a:r>
            <a:endParaRPr lang="fr-FR" altLang="fr-FR" sz="3000" smtClean="0"/>
          </a:p>
          <a:p>
            <a:r>
              <a:rPr lang="fr-FR" altLang="fr-FR" sz="2000" smtClean="0"/>
              <a:t>Yves LE-BIHAN</a:t>
            </a:r>
          </a:p>
          <a:p>
            <a:pPr lvl="1"/>
            <a:r>
              <a:rPr lang="fr-FR" altLang="fr-FR" sz="2000" smtClean="0"/>
              <a:t>Président de l’Institut français du Leadership positif</a:t>
            </a:r>
            <a:endParaRPr lang="fr-FR" altLang="fr-FR" sz="2000" smtClean="0">
              <a:hlinkClick r:id="rId2"/>
            </a:endParaRPr>
          </a:p>
          <a:p>
            <a:pPr lvl="2"/>
            <a:r>
              <a:rPr lang="fr-FR" altLang="fr-FR" sz="1400" smtClean="0">
                <a:hlinkClick r:id="rId4"/>
              </a:rPr>
              <a:t>http://positiveleadership.fr/</a:t>
            </a:r>
            <a:endParaRPr lang="fr-FR" altLang="fr-FR" sz="1400" smtClean="0"/>
          </a:p>
          <a:p>
            <a:pPr lvl="2"/>
            <a:r>
              <a:rPr lang="fr-FR" altLang="fr-FR" sz="1400" smtClean="0">
                <a:hlinkClick r:id="rId5"/>
              </a:rPr>
              <a:t>http://www.initiativemindfulnessfrance.com/</a:t>
            </a:r>
            <a:endParaRPr lang="fr-FR" altLang="fr-FR" sz="1400" smtClean="0"/>
          </a:p>
        </p:txBody>
      </p:sp>
      <p:pic>
        <p:nvPicPr>
          <p:cNvPr id="20484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522115"/>
            <a:ext cx="8763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81878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>
                <a:solidFill>
                  <a:schemeClr val="accent5"/>
                </a:solidFill>
              </a:rPr>
              <a:t>La Pleine Conscience </a:t>
            </a:r>
            <a:r>
              <a:rPr lang="fr-FR" sz="4000" dirty="0" smtClean="0">
                <a:solidFill>
                  <a:schemeClr val="accent5"/>
                </a:solidFill>
              </a:rPr>
              <a:t>en Aquitaine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1188517" y="1700808"/>
            <a:ext cx="7632700" cy="4506912"/>
          </a:xfrm>
        </p:spPr>
        <p:txBody>
          <a:bodyPr>
            <a:normAutofit fontScale="92500"/>
          </a:bodyPr>
          <a:lstStyle/>
          <a:p>
            <a:r>
              <a:rPr lang="fr-FR" altLang="fr-FR" sz="2400" dirty="0" smtClean="0"/>
              <a:t>La formation à la Pleine Conscience est disponible localement en Aquitaine par des formateurs certifiés MBSR/MBCT :</a:t>
            </a:r>
            <a:endParaRPr lang="fr-FR" altLang="fr-FR" sz="1800" dirty="0" smtClean="0"/>
          </a:p>
          <a:p>
            <a:pPr lvl="1"/>
            <a:endParaRPr lang="fr-FR" altLang="fr-FR" sz="1800" dirty="0" smtClean="0"/>
          </a:p>
          <a:p>
            <a:pPr lvl="1"/>
            <a:r>
              <a:rPr lang="fr-FR" altLang="fr-FR" sz="1800" dirty="0" err="1" smtClean="0"/>
              <a:t>Stephane</a:t>
            </a:r>
            <a:r>
              <a:rPr lang="fr-FR" altLang="fr-FR" sz="1800" dirty="0" smtClean="0"/>
              <a:t> FAURE</a:t>
            </a:r>
          </a:p>
          <a:p>
            <a:pPr lvl="2"/>
            <a:r>
              <a:rPr lang="fr-FR" altLang="fr-FR" sz="1400" u="sng" dirty="0" smtClean="0">
                <a:hlinkClick r:id="rId2"/>
              </a:rPr>
              <a:t>http://euthymia.fr/</a:t>
            </a:r>
            <a:endParaRPr lang="fr-FR" altLang="fr-FR" sz="1800" dirty="0" smtClean="0"/>
          </a:p>
          <a:p>
            <a:pPr lvl="1"/>
            <a:r>
              <a:rPr lang="fr-FR" altLang="fr-FR" sz="1800" dirty="0" smtClean="0"/>
              <a:t>François BESSON</a:t>
            </a:r>
          </a:p>
          <a:p>
            <a:pPr lvl="2"/>
            <a:r>
              <a:rPr lang="fr-FR" altLang="fr-FR" sz="1400" dirty="0" smtClean="0">
                <a:hlinkClick r:id="rId3"/>
              </a:rPr>
              <a:t>https://www.potentialproject.com/</a:t>
            </a:r>
            <a:endParaRPr lang="fr-FR" altLang="fr-FR" sz="1400" dirty="0" smtClean="0"/>
          </a:p>
          <a:p>
            <a:pPr lvl="1"/>
            <a:r>
              <a:rPr lang="fr-FR" altLang="fr-FR" sz="1800" dirty="0" smtClean="0"/>
              <a:t>Sonia PELISSON</a:t>
            </a:r>
          </a:p>
          <a:p>
            <a:pPr lvl="2"/>
            <a:r>
              <a:rPr lang="fr-FR" altLang="fr-FR" sz="1400" u="sng" dirty="0" smtClean="0">
                <a:hlinkClick r:id="rId4"/>
              </a:rPr>
              <a:t>http://www.so-mindfulness.com/</a:t>
            </a:r>
            <a:endParaRPr lang="fr-FR" altLang="fr-FR" sz="1400" u="sng" dirty="0" smtClean="0"/>
          </a:p>
          <a:p>
            <a:pPr lvl="1"/>
            <a:r>
              <a:rPr lang="fr-FR" altLang="fr-FR" sz="1800" dirty="0" smtClean="0"/>
              <a:t>Emmanuelle ROQUES</a:t>
            </a:r>
          </a:p>
          <a:p>
            <a:pPr lvl="2"/>
            <a:r>
              <a:rPr lang="fr-FR" altLang="fr-FR" sz="1400" u="sng" dirty="0" smtClean="0">
                <a:hlinkClick r:id="rId5"/>
              </a:rPr>
              <a:t>https://mindfulness-social-club.com/</a:t>
            </a:r>
          </a:p>
          <a:p>
            <a:pPr lvl="1"/>
            <a:r>
              <a:rPr lang="fr-FR" altLang="fr-FR" sz="1800" dirty="0" smtClean="0"/>
              <a:t>Elodie CAILLAUD</a:t>
            </a:r>
          </a:p>
          <a:p>
            <a:pPr lvl="2"/>
            <a:r>
              <a:rPr lang="fr-FR" altLang="fr-FR" sz="1400" dirty="0" smtClean="0">
                <a:hlinkClick r:id="rId6"/>
              </a:rPr>
              <a:t>http://elodiecaillaud.fr/</a:t>
            </a:r>
            <a:endParaRPr lang="fr-FR" altLang="fr-FR" sz="1400" dirty="0" smtClean="0"/>
          </a:p>
          <a:p>
            <a:pPr lvl="1"/>
            <a:r>
              <a:rPr lang="fr-FR" altLang="fr-FR" sz="1800" dirty="0" smtClean="0"/>
              <a:t>Corinne JOUSSAIN</a:t>
            </a:r>
          </a:p>
          <a:p>
            <a:pPr lvl="2"/>
            <a:r>
              <a:rPr lang="fr-FR" altLang="fr-FR" sz="1400" u="sng" dirty="0" smtClean="0">
                <a:hlinkClick r:id="rId7"/>
              </a:rPr>
              <a:t>http://www.lefildeletre.fr/</a:t>
            </a:r>
            <a:endParaRPr lang="fr-FR" altLang="fr-FR" sz="1800" dirty="0" smtClean="0"/>
          </a:p>
          <a:p>
            <a:pPr lvl="2"/>
            <a:endParaRPr lang="fr-FR" altLang="fr-FR" sz="1400" dirty="0" smtClean="0">
              <a:hlinkClick r:id="rId5"/>
            </a:endParaRPr>
          </a:p>
        </p:txBody>
      </p:sp>
      <p:pic>
        <p:nvPicPr>
          <p:cNvPr id="21508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44450"/>
            <a:ext cx="10795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8246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9068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5" y="3212182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05" y="4292302"/>
            <a:ext cx="6429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ag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8366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67" y="5372422"/>
            <a:ext cx="6572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>
                <a:solidFill>
                  <a:schemeClr val="accent5"/>
                </a:solidFill>
              </a:rPr>
              <a:t>La Pleine Conscience </a:t>
            </a:r>
            <a:r>
              <a:rPr lang="fr-FR" sz="4000" dirty="0" smtClean="0">
                <a:solidFill>
                  <a:schemeClr val="accent5"/>
                </a:solidFill>
              </a:rPr>
              <a:t>en Aquitaine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1188517" y="1557040"/>
            <a:ext cx="7632700" cy="450691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fr-FR" altLang="fr-FR" sz="2400" dirty="0" smtClean="0"/>
              <a:t>La formation à la Pleine Conscience est disponible localement en Aquitaine par des formateurs certifiés MBSR/MBCT :</a:t>
            </a:r>
            <a:endParaRPr lang="fr-FR" altLang="fr-FR" sz="1800" dirty="0" smtClean="0"/>
          </a:p>
          <a:p>
            <a:pPr lvl="1">
              <a:buFont typeface="Arial" charset="0"/>
              <a:buChar char="–"/>
              <a:defRPr/>
            </a:pPr>
            <a:endParaRPr lang="fr-FR" altLang="fr-FR" sz="1800" dirty="0" smtClean="0"/>
          </a:p>
          <a:p>
            <a:pPr lvl="1">
              <a:buFont typeface="Arial" charset="0"/>
              <a:buChar char="–"/>
              <a:defRPr/>
            </a:pPr>
            <a:r>
              <a:rPr lang="fr-FR" altLang="fr-FR" sz="1800" dirty="0" smtClean="0"/>
              <a:t>Emmanuelle CHARENTON</a:t>
            </a:r>
          </a:p>
          <a:p>
            <a:pPr lvl="2">
              <a:buFont typeface="Arial" charset="0"/>
              <a:buChar char="•"/>
              <a:defRPr/>
            </a:pPr>
            <a:r>
              <a:rPr lang="fr-FR" altLang="fr-FR" sz="1400" u="sng" dirty="0" smtClean="0">
                <a:hlinkClick r:id="rId2"/>
              </a:rPr>
              <a:t>http://www.mbsr-aquitaine.fr/</a:t>
            </a:r>
            <a:endParaRPr lang="fr-FR" altLang="fr-FR" sz="1400" u="sng" dirty="0"/>
          </a:p>
          <a:p>
            <a:pPr lvl="1">
              <a:buFont typeface="Arial" charset="0"/>
              <a:buChar char="–"/>
              <a:defRPr/>
            </a:pPr>
            <a:r>
              <a:rPr lang="fr-FR" sz="1800" dirty="0"/>
              <a:t>Anne BILLA-PETREAU </a:t>
            </a:r>
          </a:p>
          <a:p>
            <a:pPr lvl="2">
              <a:buFont typeface="Arial" charset="0"/>
              <a:buChar char="•"/>
              <a:defRPr/>
            </a:pPr>
            <a:r>
              <a:rPr lang="fr-FR" sz="1400" dirty="0">
                <a:hlinkClick r:id="rId3"/>
              </a:rPr>
              <a:t>https://www.happytherapies.com</a:t>
            </a:r>
            <a:r>
              <a:rPr lang="fr-FR" sz="1400" dirty="0" smtClean="0">
                <a:hlinkClick r:id="rId3"/>
              </a:rPr>
              <a:t>/</a:t>
            </a:r>
            <a:endParaRPr lang="fr-FR" sz="1400" dirty="0"/>
          </a:p>
          <a:p>
            <a:pPr lvl="1">
              <a:buFont typeface="Arial" charset="0"/>
              <a:buChar char="–"/>
              <a:defRPr/>
            </a:pPr>
            <a:r>
              <a:rPr lang="fr-FR" sz="1800" dirty="0"/>
              <a:t>Dr. Marion BARRAULT-COUCHOURON </a:t>
            </a:r>
          </a:p>
          <a:p>
            <a:pPr lvl="2">
              <a:buFont typeface="Arial" charset="0"/>
              <a:buChar char="•"/>
              <a:defRPr/>
            </a:pPr>
            <a:r>
              <a:rPr lang="fr-FR" sz="1400" dirty="0">
                <a:hlinkClick r:id="rId4"/>
              </a:rPr>
              <a:t>http://institut-hominis.com</a:t>
            </a:r>
            <a:r>
              <a:rPr lang="fr-FR" sz="1400" dirty="0" smtClean="0">
                <a:hlinkClick r:id="rId4"/>
              </a:rPr>
              <a:t>/</a:t>
            </a:r>
            <a:endParaRPr lang="fr-FR" sz="1400" dirty="0" smtClean="0"/>
          </a:p>
          <a:p>
            <a:pPr lvl="1">
              <a:buFont typeface="Arial" charset="0"/>
              <a:buChar char="–"/>
              <a:defRPr/>
            </a:pPr>
            <a:r>
              <a:rPr lang="fr-FR" altLang="fr-FR" sz="1800" dirty="0" smtClean="0"/>
              <a:t>Robin </a:t>
            </a:r>
            <a:r>
              <a:rPr lang="fr-FR" altLang="fr-FR" sz="1800" dirty="0"/>
              <a:t>FIAULT</a:t>
            </a:r>
          </a:p>
          <a:p>
            <a:pPr lvl="2">
              <a:buFont typeface="Arial" charset="0"/>
              <a:buChar char="•"/>
              <a:defRPr/>
            </a:pPr>
            <a:r>
              <a:rPr lang="fr-FR" altLang="fr-FR" sz="1400" u="sng" dirty="0">
                <a:hlinkClick r:id="rId5"/>
              </a:rPr>
              <a:t>http://meditation-bordeaux.com</a:t>
            </a:r>
            <a:r>
              <a:rPr lang="fr-FR" altLang="fr-FR" sz="1400" u="sng" dirty="0" smtClean="0">
                <a:hlinkClick r:id="rId5"/>
              </a:rPr>
              <a:t>/</a:t>
            </a:r>
            <a:endParaRPr lang="fr-FR" altLang="fr-FR" sz="1400" u="sng" dirty="0" smtClean="0"/>
          </a:p>
          <a:p>
            <a:pPr lvl="1">
              <a:buFont typeface="Arial" charset="0"/>
              <a:buChar char="–"/>
              <a:defRPr/>
            </a:pPr>
            <a:r>
              <a:rPr lang="fr-FR" altLang="fr-FR" sz="1800" dirty="0"/>
              <a:t>Lucie FRAPSAUCE-PASCUTTO</a:t>
            </a:r>
          </a:p>
          <a:p>
            <a:pPr lvl="2">
              <a:buFont typeface="Arial" charset="0"/>
              <a:buChar char="•"/>
              <a:defRPr/>
            </a:pPr>
            <a:r>
              <a:rPr lang="fr-FR" altLang="fr-FR" sz="1400" u="sng" dirty="0">
                <a:hlinkClick r:id="rId6"/>
              </a:rPr>
              <a:t>http://www.mindful-attitude.com/</a:t>
            </a:r>
            <a:endParaRPr lang="fr-FR" altLang="fr-FR" sz="1400" u="sng" dirty="0"/>
          </a:p>
          <a:p>
            <a:pPr marL="457200" lvl="1" indent="0">
              <a:buFont typeface="Arial" charset="0"/>
              <a:buNone/>
              <a:defRPr/>
            </a:pP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pic>
        <p:nvPicPr>
          <p:cNvPr id="22532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44450"/>
            <a:ext cx="10795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55" y="3285926"/>
            <a:ext cx="7524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7" y="3861048"/>
            <a:ext cx="663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ag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30" y="4364459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012531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>
                <a:solidFill>
                  <a:schemeClr val="accent5"/>
                </a:solidFill>
              </a:rPr>
              <a:t>La Pleine Conscience </a:t>
            </a:r>
            <a:r>
              <a:rPr lang="fr-FR" sz="4000" dirty="0" smtClean="0">
                <a:solidFill>
                  <a:schemeClr val="accent5"/>
                </a:solidFill>
              </a:rPr>
              <a:t>en Aquitaine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827584" y="1800664"/>
            <a:ext cx="8136904" cy="45069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fr-FR" altLang="fr-FR" sz="2400" dirty="0" smtClean="0"/>
              <a:t>Nathanael ROUX – mon expérience personnelle :</a:t>
            </a:r>
          </a:p>
          <a:p>
            <a:pPr lvl="1">
              <a:buFont typeface="Arial" charset="0"/>
              <a:buChar char="•"/>
              <a:defRPr/>
            </a:pPr>
            <a:r>
              <a:rPr lang="fr-FR" altLang="fr-FR" sz="2000" dirty="0" smtClean="0"/>
              <a:t>Instructeur bénévole de méditation en pleine conscience depuis 2013</a:t>
            </a:r>
          </a:p>
          <a:p>
            <a:pPr lvl="1">
              <a:buFont typeface="Arial" charset="0"/>
              <a:buChar char="•"/>
              <a:defRPr/>
            </a:pPr>
            <a:r>
              <a:rPr lang="fr-FR" altLang="fr-FR" sz="2000" dirty="0" smtClean="0"/>
              <a:t>Intervenant ponctuel lors de conférences et d’événements </a:t>
            </a:r>
          </a:p>
          <a:p>
            <a:pPr lvl="1">
              <a:buFont typeface="Arial" charset="0"/>
              <a:buChar char="•"/>
              <a:defRPr/>
            </a:pPr>
            <a:r>
              <a:rPr lang="fr-FR" altLang="fr-FR" sz="2000" dirty="0" smtClean="0"/>
              <a:t>Instructeur de méditation au sein de la Section Méditation du CSE Atlantique d’ArianeGroup </a:t>
            </a:r>
            <a:r>
              <a:rPr lang="fr-FR" altLang="fr-FR" sz="2000" dirty="0" err="1" smtClean="0"/>
              <a:t>Issac</a:t>
            </a:r>
            <a:r>
              <a:rPr lang="fr-FR" altLang="fr-FR" sz="2000" dirty="0" smtClean="0"/>
              <a:t> depuis juin 2017</a:t>
            </a:r>
          </a:p>
          <a:p>
            <a:pPr lvl="2">
              <a:buFont typeface="Arial" charset="0"/>
              <a:buChar char="•"/>
              <a:defRPr/>
            </a:pPr>
            <a:r>
              <a:rPr lang="fr-FR" altLang="fr-FR" sz="1600" dirty="0" smtClean="0"/>
              <a:t>10 </a:t>
            </a:r>
            <a:r>
              <a:rPr lang="fr-FR" altLang="fr-FR" sz="1600" dirty="0" smtClean="0"/>
              <a:t>groupes, soit </a:t>
            </a:r>
            <a:r>
              <a:rPr lang="fr-FR" altLang="fr-FR" sz="1600" dirty="0" smtClean="0"/>
              <a:t>plus de 300 </a:t>
            </a:r>
            <a:r>
              <a:rPr lang="fr-FR" altLang="fr-FR" sz="1600" dirty="0" smtClean="0"/>
              <a:t>personnes de formées à la pratique de la méditation</a:t>
            </a:r>
          </a:p>
          <a:p>
            <a:pPr lvl="1">
              <a:buFont typeface="Arial" charset="0"/>
              <a:buChar char="•"/>
              <a:defRPr/>
            </a:pPr>
            <a:r>
              <a:rPr lang="fr-FR" altLang="fr-FR" sz="2000" dirty="0"/>
              <a:t>Instructeur de méditation au sein de la Section Méditation du </a:t>
            </a:r>
            <a:r>
              <a:rPr lang="fr-FR" altLang="fr-FR" sz="2000" dirty="0" err="1" smtClean="0"/>
              <a:t>Budo</a:t>
            </a:r>
            <a:r>
              <a:rPr lang="fr-FR" altLang="fr-FR" sz="2000" dirty="0" smtClean="0"/>
              <a:t>-Club </a:t>
            </a:r>
            <a:r>
              <a:rPr lang="fr-FR" altLang="fr-FR" sz="2000" dirty="0" err="1" smtClean="0"/>
              <a:t>haillanais</a:t>
            </a:r>
            <a:r>
              <a:rPr lang="fr-FR" altLang="fr-FR" sz="2000" dirty="0" smtClean="0"/>
              <a:t> de la ville du Haillan depuis juin 2019</a:t>
            </a:r>
          </a:p>
          <a:p>
            <a:pPr lvl="2">
              <a:buFont typeface="Arial" charset="0"/>
              <a:buChar char="•"/>
              <a:defRPr/>
            </a:pPr>
            <a:r>
              <a:rPr lang="fr-FR" altLang="fr-FR" sz="1600" dirty="0"/>
              <a:t>6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groupes, soit </a:t>
            </a:r>
            <a:r>
              <a:rPr lang="fr-FR" altLang="fr-FR" sz="1600" dirty="0" smtClean="0"/>
              <a:t>plus de 200 </a:t>
            </a:r>
            <a:r>
              <a:rPr lang="fr-FR" altLang="fr-FR" sz="1600" dirty="0"/>
              <a:t>personnes de formées à la pratique de la </a:t>
            </a:r>
            <a:r>
              <a:rPr lang="fr-FR" altLang="fr-FR" sz="1600" dirty="0" smtClean="0"/>
              <a:t>méditation</a:t>
            </a:r>
            <a:endParaRPr lang="fr-FR" altLang="fr-FR" sz="1600" dirty="0"/>
          </a:p>
        </p:txBody>
      </p:sp>
      <p:pic>
        <p:nvPicPr>
          <p:cNvPr id="1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36" y="765175"/>
            <a:ext cx="790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5002311"/>
            <a:ext cx="3600000" cy="18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675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25488" y="1052513"/>
            <a:ext cx="8280400" cy="5760863"/>
          </a:xfrm>
        </p:spPr>
        <p:txBody>
          <a:bodyPr/>
          <a:lstStyle/>
          <a:p>
            <a:pPr>
              <a:defRPr/>
            </a:pPr>
            <a:r>
              <a:rPr lang="en-US" sz="1600" b="1" dirty="0" err="1" smtClean="0"/>
              <a:t>Programme</a:t>
            </a:r>
            <a:r>
              <a:rPr lang="en-US" sz="1600" b="1" dirty="0" smtClean="0"/>
              <a:t> sur 5 </a:t>
            </a:r>
            <a:r>
              <a:rPr lang="en-US" sz="1600" b="1" dirty="0" err="1" smtClean="0"/>
              <a:t>mois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une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heure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guidée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hebdomadaire</a:t>
            </a:r>
            <a:r>
              <a:rPr lang="en-US" sz="1600" b="1" dirty="0" smtClean="0"/>
              <a:t> + </a:t>
            </a:r>
            <a:r>
              <a:rPr lang="en-US" sz="1600" b="1" dirty="0" err="1" smtClean="0"/>
              <a:t>méditation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quotidienne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personnelle</a:t>
            </a:r>
            <a:r>
              <a:rPr lang="en-US" sz="1600" b="1" dirty="0" smtClean="0"/>
              <a:t>)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en-US" sz="1400" dirty="0" smtClean="0"/>
              <a:t>Respiration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en-US" sz="1400" dirty="0"/>
              <a:t>Scan </a:t>
            </a:r>
            <a:r>
              <a:rPr lang="en-US" sz="1400" dirty="0" err="1"/>
              <a:t>corporel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en-US" sz="1400" dirty="0" err="1"/>
              <a:t>Méditation</a:t>
            </a:r>
            <a:r>
              <a:rPr lang="en-US" sz="1400" dirty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mouvement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Les 6 sphères de </a:t>
            </a:r>
            <a:r>
              <a:rPr lang="fr-FR" sz="1400" dirty="0" smtClean="0"/>
              <a:t>conscience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en-US" sz="1400" dirty="0" err="1"/>
              <a:t>Tonalités</a:t>
            </a:r>
            <a:r>
              <a:rPr lang="en-US" sz="1400" dirty="0"/>
              <a:t> / </a:t>
            </a:r>
            <a:r>
              <a:rPr lang="en-US" sz="1400" dirty="0" err="1"/>
              <a:t>ressentis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>Pensées, émotions, passions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en-US" sz="1400" dirty="0"/>
              <a:t>Amour </a:t>
            </a:r>
            <a:r>
              <a:rPr lang="en-US" sz="1400" dirty="0" err="1"/>
              <a:t>bienveillant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Synthèse : </a:t>
            </a:r>
            <a:r>
              <a:rPr lang="fr-FR" sz="1400" dirty="0" smtClean="0"/>
              <a:t>Calme / Paix / Sérénité </a:t>
            </a:r>
            <a:r>
              <a:rPr lang="fr-FR" sz="1400" dirty="0"/>
              <a:t>+ </a:t>
            </a:r>
            <a:r>
              <a:rPr lang="fr-FR" sz="1400" dirty="0" smtClean="0"/>
              <a:t>Clarté / Compréhension / Sagesse </a:t>
            </a:r>
            <a:r>
              <a:rPr lang="fr-FR" sz="1400" dirty="0"/>
              <a:t>+ </a:t>
            </a:r>
            <a:r>
              <a:rPr lang="fr-FR" sz="1400" dirty="0" smtClean="0"/>
              <a:t>Amour-Bienveillant / Compassion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en-US" sz="1400" i="1" dirty="0" smtClean="0"/>
              <a:t>Aides pour </a:t>
            </a:r>
            <a:r>
              <a:rPr lang="en-US" sz="1400" i="1" dirty="0" err="1" smtClean="0"/>
              <a:t>une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pratique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quotidienne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en-US" sz="1400" i="1" dirty="0"/>
              <a:t>Stress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Communication </a:t>
            </a:r>
            <a:r>
              <a:rPr lang="en-US" sz="1400" i="1" dirty="0" err="1"/>
              <a:t>en</a:t>
            </a:r>
            <a:r>
              <a:rPr lang="en-US" sz="1400" i="1" dirty="0"/>
              <a:t> </a:t>
            </a:r>
            <a:r>
              <a:rPr lang="en-US" sz="1400" i="1" dirty="0" err="1"/>
              <a:t>pleine</a:t>
            </a:r>
            <a:r>
              <a:rPr lang="en-US" sz="1400" i="1" dirty="0"/>
              <a:t> conscience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en-US" sz="1400" i="1" dirty="0" smtClean="0"/>
              <a:t>Impermanence / </a:t>
            </a:r>
            <a:r>
              <a:rPr lang="en-US" sz="1400" i="1" dirty="0" err="1" smtClean="0"/>
              <a:t>Interdépendance</a:t>
            </a:r>
            <a:r>
              <a:rPr lang="en-US" sz="1400" i="1" dirty="0" smtClean="0"/>
              <a:t> / Inter-</a:t>
            </a:r>
            <a:r>
              <a:rPr lang="en-US" sz="1400" i="1" dirty="0" err="1" smtClean="0"/>
              <a:t>être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Tout </a:t>
            </a:r>
            <a:r>
              <a:rPr lang="en-US" sz="1400" i="1" dirty="0" err="1" smtClean="0"/>
              <a:t>comme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moi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Les 4 incommensurables</a:t>
            </a:r>
            <a:br>
              <a:rPr lang="en-US" sz="1400" i="1" dirty="0" smtClean="0"/>
            </a:br>
            <a:r>
              <a:rPr lang="en-US" sz="1400" i="1" dirty="0" smtClean="0"/>
              <a:t>Les 4 nobles </a:t>
            </a:r>
            <a:r>
              <a:rPr lang="en-US" sz="1400" i="1" dirty="0" err="1" smtClean="0"/>
              <a:t>vérités</a:t>
            </a:r>
            <a:r>
              <a:rPr lang="en-US" sz="1400" i="1" dirty="0" smtClean="0"/>
              <a:t> / Le </a:t>
            </a:r>
            <a:r>
              <a:rPr lang="en-US" sz="1400" i="1" dirty="0" err="1" smtClean="0"/>
              <a:t>sentier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octuple</a:t>
            </a:r>
            <a:r>
              <a:rPr lang="en-US" sz="1400" i="1" dirty="0" smtClean="0"/>
              <a:t> / </a:t>
            </a:r>
            <a:r>
              <a:rPr lang="en-US" sz="1400" i="1" dirty="0" err="1" smtClean="0"/>
              <a:t>Ethique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err="1" smtClean="0"/>
              <a:t>Fraternité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err="1" smtClean="0"/>
              <a:t>Tonglen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Les 8 consciences / </a:t>
            </a:r>
            <a:r>
              <a:rPr lang="en-US" sz="1400" i="1" dirty="0" err="1" smtClean="0"/>
              <a:t>L’égo</a:t>
            </a:r>
            <a:r>
              <a:rPr lang="en-US" sz="1400" i="1" dirty="0" smtClean="0"/>
              <a:t> / Le karma</a:t>
            </a:r>
            <a:br>
              <a:rPr lang="en-US" sz="1400" i="1" dirty="0" smtClean="0"/>
            </a:b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i="1" dirty="0" smtClean="0"/>
              <a:t>Mindfulness, les </a:t>
            </a:r>
            <a:r>
              <a:rPr lang="fr-FR" sz="1400" i="1" dirty="0"/>
              <a:t>bénéfices </a:t>
            </a:r>
            <a:r>
              <a:rPr lang="fr-FR" sz="1400" i="1" dirty="0" smtClean="0"/>
              <a:t>dans la vie de tous les jours (3 intervenants extérieurs)</a:t>
            </a:r>
            <a:br>
              <a:rPr lang="fr-FR" sz="1400" i="1" dirty="0" smtClean="0"/>
            </a:b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400" dirty="0" smtClean="0"/>
              <a:t>Mini-retraite silencieuse d’une demi-journée</a:t>
            </a:r>
            <a:endParaRPr lang="fr-FR" sz="1400" dirty="0">
              <a:solidFill>
                <a:schemeClr val="accent5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55650" y="274638"/>
            <a:ext cx="76327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4000" dirty="0" smtClean="0">
                <a:solidFill>
                  <a:schemeClr val="accent5"/>
                </a:solidFill>
              </a:rPr>
              <a:t>Programme de formation</a:t>
            </a:r>
            <a:endParaRPr lang="fr-FR" sz="4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2"/>
          <p:cNvSpPr>
            <a:spLocks noGrp="1"/>
          </p:cNvSpPr>
          <p:nvPr>
            <p:ph type="ctrTitle"/>
          </p:nvPr>
        </p:nvSpPr>
        <p:spPr>
          <a:xfrm>
            <a:off x="684213" y="20638"/>
            <a:ext cx="7772400" cy="1104900"/>
          </a:xfrm>
        </p:spPr>
        <p:txBody>
          <a:bodyPr/>
          <a:lstStyle/>
          <a:p>
            <a:r>
              <a:rPr lang="fr-FR" altLang="fr-FR" sz="4000" smtClean="0"/>
              <a:t>Méditation - Définitions</a:t>
            </a:r>
          </a:p>
        </p:txBody>
      </p:sp>
      <p:sp>
        <p:nvSpPr>
          <p:cNvPr id="23555" name="ZoneTexte 2"/>
          <p:cNvSpPr txBox="1">
            <a:spLocks noChangeArrowheads="1"/>
          </p:cNvSpPr>
          <p:nvPr/>
        </p:nvSpPr>
        <p:spPr bwMode="auto">
          <a:xfrm>
            <a:off x="827088" y="2276475"/>
            <a:ext cx="81375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La pleine conscience peut se concevoir comme une claire conscience de tous les instants, neutre, que l'on cultive en prêtant attention d'une manière particulière, c'est à dire dans l'instant présent et de manière aussi peu réactive, aussi peu discriminante et aussi sincère que possible.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Jon KABAT-ZINN</a:t>
            </a:r>
          </a:p>
        </p:txBody>
      </p:sp>
      <p:pic>
        <p:nvPicPr>
          <p:cNvPr id="2355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8"/>
            <a:ext cx="10795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2"/>
          <p:cNvSpPr>
            <a:spLocks noGrp="1"/>
          </p:cNvSpPr>
          <p:nvPr>
            <p:ph type="ctrTitle"/>
          </p:nvPr>
        </p:nvSpPr>
        <p:spPr>
          <a:xfrm>
            <a:off x="684213" y="20638"/>
            <a:ext cx="7772400" cy="1104900"/>
          </a:xfrm>
        </p:spPr>
        <p:txBody>
          <a:bodyPr/>
          <a:lstStyle/>
          <a:p>
            <a:r>
              <a:rPr lang="fr-FR" altLang="fr-FR" sz="4000" smtClean="0"/>
              <a:t>Méditation - Introduction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650" y="1125538"/>
            <a:ext cx="8208963" cy="5630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accent1"/>
                </a:solidFill>
                <a:cs typeface="Arial" charset="0"/>
              </a:rPr>
              <a:t>La Méditation en Pleine Conscience n’est pas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accent1"/>
                </a:solidFill>
                <a:cs typeface="Arial" charset="0"/>
              </a:rPr>
              <a:t>de la relaxation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accent1"/>
                </a:solidFill>
                <a:cs typeface="Arial" charset="0"/>
              </a:rPr>
              <a:t>des exercices respiratoires</a:t>
            </a:r>
          </a:p>
          <a:p>
            <a:pPr>
              <a:defRPr/>
            </a:pPr>
            <a:r>
              <a:rPr lang="fr-FR" sz="2400" dirty="0">
                <a:solidFill>
                  <a:schemeClr val="accent1"/>
                </a:solidFill>
                <a:cs typeface="Arial" charset="0"/>
              </a:rPr>
              <a:t>Et n’a pas pour but de faire disparaitre les pensées</a:t>
            </a:r>
          </a:p>
          <a:p>
            <a:pPr>
              <a:defRPr/>
            </a:pPr>
            <a:endParaRPr lang="fr-FR" sz="2400" dirty="0">
              <a:solidFill>
                <a:schemeClr val="accent1"/>
              </a:solidFill>
              <a:cs typeface="Arial" charset="0"/>
            </a:endParaRPr>
          </a:p>
          <a:p>
            <a:pPr>
              <a:defRPr/>
            </a:pPr>
            <a:r>
              <a:rPr lang="fr-FR" sz="2400" b="1" dirty="0">
                <a:solidFill>
                  <a:schemeClr val="accent1"/>
                </a:solidFill>
                <a:cs typeface="Arial" charset="0"/>
              </a:rPr>
              <a:t>Le but de la méditation est la transformation personnelle.</a:t>
            </a:r>
          </a:p>
          <a:p>
            <a:pPr>
              <a:defRPr/>
            </a:pPr>
            <a:endParaRPr lang="fr-FR" sz="2400" dirty="0">
              <a:solidFill>
                <a:schemeClr val="accent1"/>
              </a:solidFill>
              <a:cs typeface="Arial" charset="0"/>
            </a:endParaRPr>
          </a:p>
          <a:p>
            <a:pPr>
              <a:defRPr/>
            </a:pPr>
            <a:r>
              <a:rPr lang="fr-FR" sz="2400" dirty="0">
                <a:solidFill>
                  <a:schemeClr val="accent1"/>
                </a:solidFill>
                <a:cs typeface="Arial" charset="0"/>
              </a:rPr>
              <a:t>Connaitre le fonctionnement de son esprit, pour cultiver ses qualités et abandonner progressivement ses habitudes « toxiques ».</a:t>
            </a:r>
          </a:p>
          <a:p>
            <a:pPr>
              <a:defRPr/>
            </a:pPr>
            <a:endParaRPr lang="fr-FR" sz="2400" dirty="0">
              <a:solidFill>
                <a:schemeClr val="accent1"/>
              </a:solidFill>
              <a:cs typeface="Arial" charset="0"/>
            </a:endParaRPr>
          </a:p>
          <a:p>
            <a:pPr>
              <a:defRPr/>
            </a:pPr>
            <a:r>
              <a:rPr lang="fr-FR" sz="2400" dirty="0">
                <a:solidFill>
                  <a:schemeClr val="accent1"/>
                </a:solidFill>
                <a:cs typeface="Arial" charset="0"/>
              </a:rPr>
              <a:t>Elle permet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accent1"/>
                </a:solidFill>
                <a:cs typeface="Arial" charset="0"/>
              </a:rPr>
              <a:t>d’améliorer son bien-être et sa qualité de vie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accent1"/>
                </a:solidFill>
                <a:cs typeface="Arial" charset="0"/>
              </a:rPr>
              <a:t>d’être en paix et heureux et de contribuer au bonheur des autres</a:t>
            </a:r>
          </a:p>
        </p:txBody>
      </p:sp>
      <p:pic>
        <p:nvPicPr>
          <p:cNvPr id="819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3338"/>
            <a:ext cx="10795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2"/>
          <p:cNvSpPr>
            <a:spLocks noGrp="1"/>
          </p:cNvSpPr>
          <p:nvPr>
            <p:ph type="ctrTitle"/>
          </p:nvPr>
        </p:nvSpPr>
        <p:spPr>
          <a:xfrm>
            <a:off x="684213" y="20638"/>
            <a:ext cx="7772400" cy="1104900"/>
          </a:xfrm>
        </p:spPr>
        <p:txBody>
          <a:bodyPr/>
          <a:lstStyle/>
          <a:p>
            <a:r>
              <a:rPr lang="fr-FR" altLang="fr-FR" sz="4000" smtClean="0"/>
              <a:t>Méditation - Définitions</a:t>
            </a:r>
          </a:p>
        </p:txBody>
      </p:sp>
      <p:sp>
        <p:nvSpPr>
          <p:cNvPr id="24579" name="ZoneTexte 2"/>
          <p:cNvSpPr txBox="1">
            <a:spLocks noChangeArrowheads="1"/>
          </p:cNvSpPr>
          <p:nvPr/>
        </p:nvSpPr>
        <p:spPr bwMode="auto">
          <a:xfrm>
            <a:off x="827088" y="1989138"/>
            <a:ext cx="81375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Selon l’étymologie des mots sanskrit et tibétains utilisés dans les textes, méditer signifie s'habituer ou cultiver.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La méditation consiste à se familiariser avec une nouvelle manière d'être, de gérer ses pensées et de percevoir le monde.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Matthieu RICARD</a:t>
            </a:r>
          </a:p>
        </p:txBody>
      </p:sp>
      <p:pic>
        <p:nvPicPr>
          <p:cNvPr id="24580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8"/>
            <a:ext cx="10795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2"/>
          <p:cNvSpPr>
            <a:spLocks noGrp="1"/>
          </p:cNvSpPr>
          <p:nvPr>
            <p:ph type="ctrTitle"/>
          </p:nvPr>
        </p:nvSpPr>
        <p:spPr>
          <a:xfrm>
            <a:off x="684213" y="20638"/>
            <a:ext cx="7772400" cy="1104900"/>
          </a:xfrm>
        </p:spPr>
        <p:txBody>
          <a:bodyPr/>
          <a:lstStyle/>
          <a:p>
            <a:r>
              <a:rPr lang="fr-FR" altLang="fr-FR" sz="4000" smtClean="0"/>
              <a:t>Méditation - Pourquoi</a:t>
            </a:r>
          </a:p>
        </p:txBody>
      </p:sp>
      <p:sp>
        <p:nvSpPr>
          <p:cNvPr id="25603" name="ZoneTexte 2"/>
          <p:cNvSpPr txBox="1">
            <a:spLocks noChangeArrowheads="1"/>
          </p:cNvSpPr>
          <p:nvPr/>
        </p:nvSpPr>
        <p:spPr bwMode="auto">
          <a:xfrm>
            <a:off x="827088" y="1700213"/>
            <a:ext cx="81375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Le but de la méditation est de purifier le mental.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Elle nettoie la pensée de ce que l’on peut appeler les « irritants psychiques », tels que la convoitise, la haine et la jalousie, qui nous tiennent enchevêtrés dans une servitude émotive.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Elle conduit le mental à un plan de tranquillité et de claire perception, à un état de concentration et de vision intérieure.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La vie devient paisible au lieu d’être une lutte.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Vénérable Henepola GUNARATANA</a:t>
            </a:r>
          </a:p>
        </p:txBody>
      </p:sp>
      <p:pic>
        <p:nvPicPr>
          <p:cNvPr id="25604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8"/>
            <a:ext cx="10795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2"/>
          <p:cNvSpPr>
            <a:spLocks noGrp="1"/>
          </p:cNvSpPr>
          <p:nvPr>
            <p:ph type="ctrTitle"/>
          </p:nvPr>
        </p:nvSpPr>
        <p:spPr>
          <a:xfrm>
            <a:off x="684213" y="20638"/>
            <a:ext cx="7772400" cy="1104900"/>
          </a:xfrm>
        </p:spPr>
        <p:txBody>
          <a:bodyPr/>
          <a:lstStyle/>
          <a:p>
            <a:r>
              <a:rPr lang="fr-FR" altLang="fr-FR" sz="4000" smtClean="0"/>
              <a:t>Méditation - Pourquoi</a:t>
            </a:r>
          </a:p>
        </p:txBody>
      </p:sp>
      <p:sp>
        <p:nvSpPr>
          <p:cNvPr id="26627" name="ZoneTexte 2"/>
          <p:cNvSpPr txBox="1">
            <a:spLocks noChangeArrowheads="1"/>
          </p:cNvSpPr>
          <p:nvPr/>
        </p:nvSpPr>
        <p:spPr bwMode="auto">
          <a:xfrm>
            <a:off x="827088" y="1106488"/>
            <a:ext cx="81803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La méditation a pour but de rendre notre esprit calme et paisible.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Si notre esprit est paisible, nous n’avons ni souci ni inconfort mental et nous connaissons ainsi un vrai bonheur ; mais si notre esprit n’est pas en paix, il nous sera très difficile d’être heureux, même si nous vivons dans les meilleures conditions.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Si nous nous entrainons à la méditation, notre esprit va progressivement devenir de plus en plus paisible et nous connaitrons une forme de bonheur de plus en plus pure.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Finalement nous serons capables de rester tout le temps heureux, même dans les situations les plus difficiles.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Guéshé Kelsang GYATSO</a:t>
            </a:r>
          </a:p>
        </p:txBody>
      </p:sp>
      <p:pic>
        <p:nvPicPr>
          <p:cNvPr id="26628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8"/>
            <a:ext cx="10795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2"/>
          <p:cNvSpPr>
            <a:spLocks noGrp="1"/>
          </p:cNvSpPr>
          <p:nvPr>
            <p:ph type="ctrTitle"/>
          </p:nvPr>
        </p:nvSpPr>
        <p:spPr>
          <a:xfrm>
            <a:off x="684213" y="20638"/>
            <a:ext cx="7772400" cy="1104900"/>
          </a:xfrm>
        </p:spPr>
        <p:txBody>
          <a:bodyPr/>
          <a:lstStyle/>
          <a:p>
            <a:r>
              <a:rPr lang="fr-FR" altLang="fr-FR" sz="4000" smtClean="0"/>
              <a:t>Méditation - Comment</a:t>
            </a:r>
          </a:p>
        </p:txBody>
      </p:sp>
      <p:sp>
        <p:nvSpPr>
          <p:cNvPr id="27651" name="ZoneTexte 2"/>
          <p:cNvSpPr txBox="1">
            <a:spLocks noChangeArrowheads="1"/>
          </p:cNvSpPr>
          <p:nvPr/>
        </p:nvSpPr>
        <p:spPr bwMode="auto">
          <a:xfrm>
            <a:off x="827088" y="2997200"/>
            <a:ext cx="8180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La méditation Vipassana est une méthode de transformation de soi par l’observation de soi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</a:rPr>
              <a:t>Satya Narayan GOENKA</a:t>
            </a:r>
          </a:p>
        </p:txBody>
      </p:sp>
      <p:pic>
        <p:nvPicPr>
          <p:cNvPr id="27652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8"/>
            <a:ext cx="10795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 smtClean="0">
                <a:solidFill>
                  <a:schemeClr val="accent5"/>
                </a:solidFill>
              </a:rPr>
              <a:t>La Pleine Conscience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1476375" y="1443038"/>
            <a:ext cx="7632700" cy="4506912"/>
          </a:xfrm>
        </p:spPr>
        <p:txBody>
          <a:bodyPr/>
          <a:lstStyle/>
          <a:p>
            <a:r>
              <a:rPr lang="fr-FR" altLang="fr-FR" smtClean="0"/>
              <a:t>Pourquoi pas vous ?</a:t>
            </a:r>
          </a:p>
        </p:txBody>
      </p:sp>
      <p:pic>
        <p:nvPicPr>
          <p:cNvPr id="31748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6477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352425"/>
            <a:ext cx="7632700" cy="490538"/>
          </a:xfrm>
        </p:spPr>
        <p:txBody>
          <a:bodyPr/>
          <a:lstStyle/>
          <a:p>
            <a:pPr>
              <a:defRPr/>
            </a:pPr>
            <a:r>
              <a:rPr lang="fr-FR" sz="4000" dirty="0" smtClean="0">
                <a:solidFill>
                  <a:schemeClr val="accent5"/>
                </a:solidFill>
              </a:rPr>
              <a:t>Bénéfices de la Pleine Conscience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899592" y="1700808"/>
            <a:ext cx="7632700" cy="4506913"/>
          </a:xfrm>
        </p:spPr>
        <p:txBody>
          <a:bodyPr>
            <a:normAutofit fontScale="92500" lnSpcReduction="20000"/>
          </a:bodyPr>
          <a:lstStyle/>
          <a:p>
            <a:r>
              <a:rPr lang="fr-FR" altLang="fr-FR" sz="2600" dirty="0" smtClean="0"/>
              <a:t>Bénéfices</a:t>
            </a:r>
          </a:p>
          <a:p>
            <a:pPr lvl="1"/>
            <a:r>
              <a:rPr lang="fr-FR" altLang="fr-FR" sz="2000" dirty="0" smtClean="0"/>
              <a:t>Accès à une source de paix et de bonheur interne</a:t>
            </a:r>
          </a:p>
          <a:p>
            <a:pPr lvl="2"/>
            <a:r>
              <a:rPr lang="fr-FR" altLang="fr-FR" sz="1600" dirty="0" smtClean="0"/>
              <a:t>Indépendante des conditions extérieures</a:t>
            </a:r>
          </a:p>
          <a:p>
            <a:pPr lvl="1"/>
            <a:r>
              <a:rPr lang="fr-FR" altLang="fr-FR" sz="2000" dirty="0" smtClean="0"/>
              <a:t>Développement du calme et d’une vision claire et pénétrante</a:t>
            </a:r>
          </a:p>
          <a:p>
            <a:pPr lvl="2"/>
            <a:r>
              <a:rPr lang="fr-FR" altLang="fr-FR" sz="1600" dirty="0" smtClean="0"/>
              <a:t>Capacité à analyser objectivement les situations et à y répondre intelligemment, plutôt que de réagir automatiquement</a:t>
            </a:r>
          </a:p>
          <a:p>
            <a:pPr lvl="1"/>
            <a:r>
              <a:rPr lang="fr-FR" altLang="fr-FR" sz="2000" dirty="0" smtClean="0"/>
              <a:t>Développement de la capacité à s’observer et à se changer</a:t>
            </a:r>
          </a:p>
          <a:p>
            <a:pPr lvl="2"/>
            <a:r>
              <a:rPr lang="fr-FR" altLang="fr-FR" sz="1600" dirty="0" smtClean="0"/>
              <a:t>Capacité à identifier ses schémas de comportement habituels et à les transformer progressivement</a:t>
            </a:r>
          </a:p>
          <a:p>
            <a:pPr lvl="1"/>
            <a:r>
              <a:rPr lang="fr-FR" altLang="fr-FR" sz="2000" dirty="0" smtClean="0"/>
              <a:t>Développement de l’attention</a:t>
            </a:r>
          </a:p>
          <a:p>
            <a:pPr lvl="2"/>
            <a:r>
              <a:rPr lang="fr-FR" altLang="fr-FR" sz="1600" dirty="0" smtClean="0"/>
              <a:t>Etre plus attentif et plus attentionné, à soi et aux autres</a:t>
            </a:r>
          </a:p>
          <a:p>
            <a:pPr lvl="1"/>
            <a:r>
              <a:rPr lang="fr-FR" altLang="fr-FR" sz="2000" dirty="0" smtClean="0"/>
              <a:t>Développement de la méta-attention</a:t>
            </a:r>
          </a:p>
          <a:p>
            <a:pPr lvl="2"/>
            <a:r>
              <a:rPr lang="fr-FR" altLang="fr-FR" sz="1600" dirty="0" smtClean="0"/>
              <a:t>Capacité à se rendre compte de quand nous avons été distrait et de revenir à l’objet de notre attention</a:t>
            </a:r>
          </a:p>
          <a:p>
            <a:pPr lvl="1"/>
            <a:r>
              <a:rPr lang="fr-FR" altLang="fr-FR" sz="2000" dirty="0" smtClean="0"/>
              <a:t>Unification corps / esprit</a:t>
            </a:r>
          </a:p>
          <a:p>
            <a:pPr lvl="1"/>
            <a:r>
              <a:rPr lang="fr-FR" altLang="fr-FR" sz="2000" dirty="0" smtClean="0"/>
              <a:t>Ouverture du cœur</a:t>
            </a:r>
          </a:p>
          <a:p>
            <a:pPr lvl="2"/>
            <a:r>
              <a:rPr lang="fr-FR" altLang="fr-FR" sz="1600" dirty="0" smtClean="0"/>
              <a:t>Empathie, compassion, bienveillance, gentillesse, …</a:t>
            </a:r>
          </a:p>
        </p:txBody>
      </p:sp>
      <p:pic>
        <p:nvPicPr>
          <p:cNvPr id="922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4450"/>
            <a:ext cx="14398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 smtClean="0">
                <a:solidFill>
                  <a:schemeClr val="accent5"/>
                </a:solidFill>
              </a:rPr>
              <a:t>Bénéfices de la Pleine Conscience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353425" cy="450691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fr-FR" sz="2400" dirty="0"/>
              <a:t>La </a:t>
            </a:r>
            <a:r>
              <a:rPr lang="fr-FR" sz="2400" dirty="0" smtClean="0"/>
              <a:t>Pleine Conscience est utilisée depuis 1979* pour aider les gens à être plus heureux, à se sentir mieux et à affronter les aléas de la vie : douleurs chroniques, maladies, souffrances physiques et psychologiques, dépressions, deuils, fin de vie, …</a:t>
            </a:r>
          </a:p>
          <a:p>
            <a:pPr>
              <a:buFont typeface="Arial" charset="0"/>
              <a:buChar char="•"/>
              <a:defRPr/>
            </a:pPr>
            <a:r>
              <a:rPr lang="fr-FR" sz="2400" dirty="0" smtClean="0"/>
              <a:t>Elle a été déclinée sous de multiples formes :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dirty="0" smtClean="0"/>
              <a:t>Amélioration du bonheur, du bien-être et de la santé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dirty="0" smtClean="0"/>
              <a:t>Formation des enfants pour vivre et grandir heureux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dirty="0" smtClean="0"/>
              <a:t>Amélioration du Leadership et coaching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dirty="0" smtClean="0"/>
              <a:t>Réduction du stress : </a:t>
            </a:r>
            <a:r>
              <a:rPr lang="fr-FR" sz="2000" dirty="0" err="1" smtClean="0"/>
              <a:t>Mindfulness</a:t>
            </a:r>
            <a:r>
              <a:rPr lang="fr-FR" sz="2000" dirty="0" smtClean="0"/>
              <a:t> </a:t>
            </a:r>
            <a:r>
              <a:rPr lang="fr-FR" sz="2000" dirty="0" err="1" smtClean="0"/>
              <a:t>Based</a:t>
            </a:r>
            <a:r>
              <a:rPr lang="fr-FR" sz="2000" dirty="0" smtClean="0"/>
              <a:t> Stress </a:t>
            </a:r>
            <a:r>
              <a:rPr lang="fr-FR" sz="2000" dirty="0" err="1" smtClean="0"/>
              <a:t>Reduction</a:t>
            </a:r>
            <a:endParaRPr lang="fr-FR" sz="2000" dirty="0" smtClean="0"/>
          </a:p>
          <a:p>
            <a:pPr lvl="1">
              <a:buFont typeface="Arial" charset="0"/>
              <a:buChar char="–"/>
              <a:defRPr/>
            </a:pPr>
            <a:r>
              <a:rPr lang="fr-FR" sz="2000" dirty="0" smtClean="0"/>
              <a:t>Traitement de la dépression : </a:t>
            </a:r>
            <a:r>
              <a:rPr lang="fr-FR" sz="2000" dirty="0" err="1" smtClean="0"/>
              <a:t>Mindfulness</a:t>
            </a:r>
            <a:r>
              <a:rPr lang="fr-FR" sz="2000" dirty="0" smtClean="0"/>
              <a:t> </a:t>
            </a:r>
            <a:r>
              <a:rPr lang="fr-FR" sz="2000" dirty="0" err="1"/>
              <a:t>Based</a:t>
            </a:r>
            <a:r>
              <a:rPr lang="fr-FR" sz="2000" dirty="0"/>
              <a:t> </a:t>
            </a:r>
            <a:r>
              <a:rPr lang="fr-FR" sz="2000" dirty="0" smtClean="0"/>
              <a:t>Cognitive </a:t>
            </a:r>
            <a:r>
              <a:rPr lang="fr-FR" sz="2000" dirty="0" err="1" smtClean="0"/>
              <a:t>Therapy</a:t>
            </a:r>
            <a:endParaRPr lang="fr-FR" sz="2000" dirty="0" smtClean="0"/>
          </a:p>
          <a:p>
            <a:pPr lvl="1">
              <a:buFont typeface="Arial" charset="0"/>
              <a:buChar char="–"/>
              <a:defRPr/>
            </a:pPr>
            <a:r>
              <a:rPr lang="fr-FR" sz="2000" dirty="0" smtClean="0"/>
              <a:t>Développement de la compassion comme mode de vie : </a:t>
            </a:r>
            <a:r>
              <a:rPr lang="fr-FR" sz="2000" dirty="0" err="1" smtClean="0"/>
              <a:t>Mindfulness</a:t>
            </a:r>
            <a:r>
              <a:rPr lang="fr-FR" sz="2000" dirty="0" smtClean="0"/>
              <a:t> </a:t>
            </a:r>
            <a:r>
              <a:rPr lang="fr-FR" sz="2000" dirty="0" err="1"/>
              <a:t>Based</a:t>
            </a:r>
            <a:r>
              <a:rPr lang="fr-FR" sz="2000" dirty="0"/>
              <a:t> </a:t>
            </a:r>
            <a:r>
              <a:rPr lang="fr-FR" sz="2000" dirty="0" err="1" smtClean="0"/>
              <a:t>Compassionate</a:t>
            </a:r>
            <a:r>
              <a:rPr lang="fr-FR" sz="2000" dirty="0" smtClean="0"/>
              <a:t> Living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dirty="0" smtClean="0"/>
              <a:t>Epanouissement personnel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2000" dirty="0" err="1" smtClean="0"/>
              <a:t>Aïki</a:t>
            </a:r>
            <a:r>
              <a:rPr lang="fr-FR" sz="2000" dirty="0" smtClean="0"/>
              <a:t> Mindfulness</a:t>
            </a:r>
          </a:p>
          <a:p>
            <a:pPr marL="457200" lvl="1" indent="0">
              <a:buFont typeface="Arial" charset="0"/>
              <a:buNone/>
              <a:defRPr/>
            </a:pPr>
            <a:endParaRPr lang="fr-FR" sz="1200" dirty="0"/>
          </a:p>
          <a:p>
            <a:pPr marL="457200" lvl="1" indent="0">
              <a:buFont typeface="Arial" charset="0"/>
              <a:buNone/>
              <a:defRPr/>
            </a:pPr>
            <a:r>
              <a:rPr lang="fr-FR" sz="1200" dirty="0" smtClean="0"/>
              <a:t>* La méditation en pleine conscience est pratiquée depuis plus de 2600 ans =&gt; c’est la méditation </a:t>
            </a:r>
            <a:r>
              <a:rPr lang="fr-FR" sz="1200" dirty="0" err="1" smtClean="0"/>
              <a:t>Vipassana</a:t>
            </a:r>
            <a:endParaRPr lang="fr-FR" sz="1200" dirty="0" smtClean="0"/>
          </a:p>
          <a:p>
            <a:pPr marL="457200" lvl="1" indent="0">
              <a:buFont typeface="Arial" charset="0"/>
              <a:buNone/>
              <a:defRPr/>
            </a:pPr>
            <a:endParaRPr lang="fr-FR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 smtClean="0">
                <a:solidFill>
                  <a:schemeClr val="accent5"/>
                </a:solidFill>
              </a:rPr>
              <a:t>Bénéfices de la </a:t>
            </a:r>
            <a:r>
              <a:rPr lang="fr-FR" sz="4000" dirty="0">
                <a:solidFill>
                  <a:schemeClr val="accent5"/>
                </a:solidFill>
              </a:rPr>
              <a:t>Pleine </a:t>
            </a:r>
            <a:r>
              <a:rPr lang="fr-FR" sz="4000" dirty="0" smtClean="0">
                <a:solidFill>
                  <a:schemeClr val="accent5"/>
                </a:solidFill>
              </a:rPr>
              <a:t>Conscience</a:t>
            </a:r>
            <a:endParaRPr lang="fr-FR" sz="4000" dirty="0">
              <a:solidFill>
                <a:schemeClr val="accent5"/>
              </a:solidFill>
            </a:endParaRPr>
          </a:p>
        </p:txBody>
      </p:sp>
      <p:pic>
        <p:nvPicPr>
          <p:cNvPr id="1126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844708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 smtClean="0">
                <a:solidFill>
                  <a:schemeClr val="accent5"/>
                </a:solidFill>
              </a:rPr>
              <a:t>La Pleine Conscience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1116013" y="765175"/>
            <a:ext cx="7632700" cy="4506913"/>
          </a:xfrm>
        </p:spPr>
        <p:txBody>
          <a:bodyPr/>
          <a:lstStyle/>
          <a:p>
            <a:r>
              <a:rPr lang="fr-FR" altLang="fr-FR" sz="2800" smtClean="0"/>
              <a:t>Résultats prouvés scientifiquement </a:t>
            </a:r>
          </a:p>
          <a:p>
            <a:pPr lvl="1"/>
            <a:r>
              <a:rPr lang="fr-FR" altLang="fr-FR" sz="2200" smtClean="0"/>
              <a:t>Amélioration de notre capacité à créer les causes et conditions pour notre bonheur et celui des autres</a:t>
            </a:r>
          </a:p>
          <a:p>
            <a:pPr lvl="2"/>
            <a:r>
              <a:rPr lang="fr-FR" altLang="fr-FR" sz="1800" smtClean="0"/>
              <a:t>Vision positive, réduction du stress et de l’anxiété, meilleure résilience aux aléas de la vie, plus paisible et plus heureux</a:t>
            </a:r>
            <a:endParaRPr lang="fr-FR" altLang="fr-FR" sz="2200" smtClean="0"/>
          </a:p>
          <a:p>
            <a:pPr lvl="1"/>
            <a:r>
              <a:rPr lang="fr-FR" altLang="fr-FR" sz="2200" smtClean="0"/>
              <a:t>Changement positifs mesurables sur le cerveau et la santé</a:t>
            </a:r>
          </a:p>
          <a:p>
            <a:pPr lvl="1"/>
            <a:r>
              <a:rPr lang="fr-FR" altLang="fr-FR" sz="2200" smtClean="0"/>
              <a:t>Amélioration de ses capacités intra/inter personnelles : de son Intelligence Emotionnelle</a:t>
            </a:r>
          </a:p>
          <a:p>
            <a:pPr lvl="1"/>
            <a:r>
              <a:rPr lang="fr-FR" altLang="fr-FR" sz="2200" smtClean="0"/>
              <a:t>Amélioration de sa performance</a:t>
            </a:r>
          </a:p>
          <a:p>
            <a:pPr lvl="2"/>
            <a:r>
              <a:rPr lang="fr-FR" altLang="fr-FR" sz="1800" smtClean="0"/>
              <a:t>Attention / Concentration / Mémoire</a:t>
            </a:r>
          </a:p>
          <a:p>
            <a:pPr lvl="2"/>
            <a:r>
              <a:rPr lang="fr-FR" altLang="fr-FR" sz="1800" smtClean="0"/>
              <a:t>Innovation et créativité</a:t>
            </a:r>
          </a:p>
        </p:txBody>
      </p:sp>
      <p:pic>
        <p:nvPicPr>
          <p:cNvPr id="1229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5088"/>
            <a:ext cx="15271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68863"/>
            <a:ext cx="29098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ZoneTexte 2"/>
          <p:cNvSpPr txBox="1">
            <a:spLocks noChangeArrowheads="1"/>
          </p:cNvSpPr>
          <p:nvPr/>
        </p:nvSpPr>
        <p:spPr bwMode="auto">
          <a:xfrm>
            <a:off x="6443663" y="5375275"/>
            <a:ext cx="23399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/>
              <a:t>Richard DAVIDSON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/>
              <a:t>Daniel GOLEMAN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/>
              <a:t>Jon KABAT-ZINN</a:t>
            </a:r>
          </a:p>
        </p:txBody>
      </p:sp>
      <p:sp>
        <p:nvSpPr>
          <p:cNvPr id="12295" name="ZoneTexte 6"/>
          <p:cNvSpPr txBox="1">
            <a:spLocks noChangeArrowheads="1"/>
          </p:cNvSpPr>
          <p:nvPr/>
        </p:nvSpPr>
        <p:spPr bwMode="auto">
          <a:xfrm>
            <a:off x="6473825" y="44450"/>
            <a:ext cx="105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i="1"/>
              <a:t>Matthieu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i="1"/>
              <a:t>RICARD</a:t>
            </a:r>
          </a:p>
        </p:txBody>
      </p:sp>
      <p:pic>
        <p:nvPicPr>
          <p:cNvPr id="12296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3429000"/>
            <a:ext cx="16795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632700" cy="490537"/>
          </a:xfrm>
        </p:spPr>
        <p:txBody>
          <a:bodyPr/>
          <a:lstStyle/>
          <a:p>
            <a:pPr>
              <a:defRPr/>
            </a:pPr>
            <a:r>
              <a:rPr lang="fr-FR" sz="4000" dirty="0" smtClean="0">
                <a:solidFill>
                  <a:schemeClr val="accent5"/>
                </a:solidFill>
              </a:rPr>
              <a:t>La Pleine Conscience</a:t>
            </a:r>
            <a:endParaRPr lang="fr-FR" sz="4000" dirty="0">
              <a:solidFill>
                <a:schemeClr val="accent5"/>
              </a:solidFill>
            </a:endParaRP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1403350" y="836613"/>
            <a:ext cx="7632700" cy="4506912"/>
          </a:xfrm>
        </p:spPr>
        <p:txBody>
          <a:bodyPr>
            <a:normAutofit lnSpcReduction="10000"/>
          </a:bodyPr>
          <a:lstStyle/>
          <a:p>
            <a:r>
              <a:rPr lang="fr-FR" altLang="fr-FR" sz="2800" smtClean="0"/>
              <a:t>Résultats prouvés scientifiquement </a:t>
            </a:r>
          </a:p>
          <a:p>
            <a:pPr lvl="1"/>
            <a:r>
              <a:rPr lang="fr-FR" altLang="fr-FR" sz="2200" smtClean="0"/>
              <a:t>Psoriasis : guérison 2 fois plus rapide (J.KABAT-ZINN)</a:t>
            </a:r>
            <a:endParaRPr lang="fr-FR" altLang="fr-FR" sz="1800" smtClean="0"/>
          </a:p>
          <a:p>
            <a:pPr lvl="1"/>
            <a:r>
              <a:rPr lang="fr-FR" altLang="fr-FR" sz="2200" smtClean="0"/>
              <a:t>Vaccination : augmentation de la production d’anticorps de 20% (J.KABAT-ZINN )</a:t>
            </a:r>
            <a:endParaRPr lang="fr-FR" altLang="fr-FR" sz="1800" smtClean="0"/>
          </a:p>
          <a:p>
            <a:pPr lvl="1"/>
            <a:r>
              <a:rPr lang="fr-FR" altLang="fr-FR" sz="2200" smtClean="0"/>
              <a:t>Dépression : - 50 % de rechutes (M.WILLIAMS, Z.SEGAL, J.TEASDALE)</a:t>
            </a:r>
          </a:p>
          <a:p>
            <a:pPr lvl="1"/>
            <a:r>
              <a:rPr lang="fr-FR" altLang="fr-FR" sz="2200" smtClean="0"/>
              <a:t>Modification du ratio d’activation cortex préfrontal gauche / droit : bonheur, optimisme, résilience (R.DAVIDSON)</a:t>
            </a:r>
          </a:p>
          <a:p>
            <a:pPr lvl="1"/>
            <a:r>
              <a:rPr lang="fr-FR" altLang="fr-FR" sz="2200" smtClean="0"/>
              <a:t>Synchronisation neuronale dans la bande gamma =&gt; augmentation de l’attention (A.LUTZ  et R.DAVIDSON)</a:t>
            </a:r>
            <a:endParaRPr lang="fr-FR" altLang="fr-FR" sz="1800" smtClean="0"/>
          </a:p>
          <a:p>
            <a:pPr lvl="1"/>
            <a:r>
              <a:rPr lang="fr-FR" altLang="fr-FR" sz="2200" smtClean="0"/>
              <a:t>Accroissement du taux de matière grise dans le cortex et ralentissement du vieillissement (S.LAZAR)</a:t>
            </a:r>
          </a:p>
        </p:txBody>
      </p:sp>
      <p:pic>
        <p:nvPicPr>
          <p:cNvPr id="1331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80038"/>
            <a:ext cx="22288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397500"/>
            <a:ext cx="17399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0638"/>
            <a:ext cx="19558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ZoneTexte 2"/>
          <p:cNvSpPr txBox="1">
            <a:spLocks noChangeArrowheads="1"/>
          </p:cNvSpPr>
          <p:nvPr/>
        </p:nvSpPr>
        <p:spPr bwMode="auto">
          <a:xfrm>
            <a:off x="7094538" y="5826125"/>
            <a:ext cx="1628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/>
              <a:t>Yongey Mingyur Rinpoche</a:t>
            </a:r>
          </a:p>
        </p:txBody>
      </p:sp>
      <p:sp>
        <p:nvSpPr>
          <p:cNvPr id="13320" name="ZoneTexte 2"/>
          <p:cNvSpPr txBox="1">
            <a:spLocks noChangeArrowheads="1"/>
          </p:cNvSpPr>
          <p:nvPr/>
        </p:nvSpPr>
        <p:spPr bwMode="auto">
          <a:xfrm>
            <a:off x="611188" y="5826125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/>
              <a:t>Richard DAVIDSON</a:t>
            </a:r>
            <a:br>
              <a:rPr lang="fr-FR" altLang="fr-FR" sz="1600" i="1"/>
            </a:br>
            <a:r>
              <a:rPr lang="fr-FR" altLang="fr-FR" sz="1600" i="1"/>
              <a:t>Matthieu RICARD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755650" y="346075"/>
            <a:ext cx="82089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4000" dirty="0" smtClean="0">
                <a:solidFill>
                  <a:schemeClr val="accent5"/>
                </a:solidFill>
              </a:rPr>
              <a:t>Méditation de Pleine Conscience</a:t>
            </a:r>
          </a:p>
          <a:p>
            <a:pPr>
              <a:defRPr/>
            </a:pPr>
            <a:r>
              <a:rPr lang="fr-FR" sz="2000" dirty="0" smtClean="0">
                <a:solidFill>
                  <a:schemeClr val="accent5"/>
                </a:solidFill>
              </a:rPr>
              <a:t>Méditation </a:t>
            </a:r>
            <a:r>
              <a:rPr lang="fr-FR" sz="2000" dirty="0" err="1" smtClean="0">
                <a:solidFill>
                  <a:schemeClr val="accent5"/>
                </a:solidFill>
              </a:rPr>
              <a:t>Vipassana</a:t>
            </a:r>
            <a:endParaRPr lang="fr-FR" sz="20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715963" y="2132856"/>
            <a:ext cx="82486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es-E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dirty="0" smtClean="0"/>
              <a:t>La Méditation de Pleine Conscience est basée sur la méditation laïque </a:t>
            </a:r>
            <a:r>
              <a:rPr lang="fr-FR" sz="2800" dirty="0" err="1" smtClean="0"/>
              <a:t>Vipassana</a:t>
            </a:r>
            <a:endParaRPr lang="fr-FR" sz="2800" dirty="0" smtClean="0"/>
          </a:p>
          <a:p>
            <a:pPr lvl="1">
              <a:defRPr/>
            </a:pPr>
            <a:r>
              <a:rPr lang="fr-FR" sz="2200" dirty="0" smtClean="0"/>
              <a:t>La méditation </a:t>
            </a:r>
            <a:r>
              <a:rPr lang="fr-FR" sz="2200" dirty="0" err="1" smtClean="0"/>
              <a:t>Vipassana</a:t>
            </a:r>
            <a:r>
              <a:rPr lang="fr-FR" sz="2200" dirty="0" smtClean="0"/>
              <a:t> est enseignée depuis plus de 2600 ans dans tous les pays</a:t>
            </a:r>
          </a:p>
          <a:p>
            <a:pPr lvl="1">
              <a:defRPr/>
            </a:pPr>
            <a:r>
              <a:rPr lang="fr-FR" sz="2200" dirty="0"/>
              <a:t>L’enseignant contemporain le plus connu est : S.N. GOENKA</a:t>
            </a:r>
          </a:p>
          <a:p>
            <a:pPr lvl="2">
              <a:buFontTx/>
              <a:buChar char="-"/>
              <a:defRPr/>
            </a:pPr>
            <a:r>
              <a:rPr lang="fr-FR" sz="1800" dirty="0" smtClean="0"/>
              <a:t>Il a enseigné la Méditation de Pleine Conscience à partir de 1969 à des dizaine de milliers de personnes</a:t>
            </a:r>
          </a:p>
          <a:p>
            <a:pPr lvl="3">
              <a:defRPr/>
            </a:pPr>
            <a:r>
              <a:rPr lang="fr-FR" sz="1600" dirty="0" smtClean="0">
                <a:hlinkClick r:id="rId2"/>
              </a:rPr>
              <a:t>http://www.dhamma.org/fr</a:t>
            </a:r>
            <a:endParaRPr lang="fr-FR" sz="1600" dirty="0" smtClean="0"/>
          </a:p>
          <a:p>
            <a:pPr marL="914400" lvl="2" indent="0">
              <a:buFont typeface="Arial" charset="0"/>
              <a:buNone/>
              <a:defRPr/>
            </a:pPr>
            <a:endParaRPr lang="fr-FR" sz="1600" dirty="0" smtClean="0"/>
          </a:p>
          <a:p>
            <a:pPr marL="534987" lvl="1" indent="0">
              <a:buFont typeface="Arial" charset="0"/>
              <a:buNone/>
              <a:defRPr/>
            </a:pPr>
            <a:endParaRPr lang="fr-FR" sz="2200" dirty="0"/>
          </a:p>
        </p:txBody>
      </p:sp>
      <p:pic>
        <p:nvPicPr>
          <p:cNvPr id="1434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52388"/>
            <a:ext cx="7604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755650" y="346075"/>
            <a:ext cx="82089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4000" dirty="0" smtClean="0">
                <a:solidFill>
                  <a:schemeClr val="accent5"/>
                </a:solidFill>
              </a:rPr>
              <a:t>La Pleine Conscience dans le monde</a:t>
            </a:r>
          </a:p>
          <a:p>
            <a:pPr>
              <a:defRPr/>
            </a:pPr>
            <a:r>
              <a:rPr lang="fr-FR" sz="2000" dirty="0" smtClean="0">
                <a:solidFill>
                  <a:schemeClr val="accent5"/>
                </a:solidFill>
              </a:rPr>
              <a:t>Le précurseur dans le monde occidental</a:t>
            </a:r>
            <a:endParaRPr lang="fr-FR" sz="20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755650" y="1611313"/>
            <a:ext cx="7632700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es-E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dirty="0" smtClean="0"/>
              <a:t>Dr. Jon KABAT-ZINN</a:t>
            </a:r>
          </a:p>
          <a:p>
            <a:pPr lvl="1">
              <a:defRPr/>
            </a:pPr>
            <a:r>
              <a:rPr lang="fr-FR" sz="2200" dirty="0"/>
              <a:t>Docteur en biologie moléculaire au MIT</a:t>
            </a:r>
          </a:p>
          <a:p>
            <a:pPr lvl="1">
              <a:defRPr/>
            </a:pPr>
            <a:r>
              <a:rPr lang="fr-FR" sz="2200" dirty="0"/>
              <a:t>Professeur Emérite, fondateur et directeur de la Clinique de Réduction du Stress et du Centre pour la Pleine Conscience à l’Université du Massachussetts</a:t>
            </a:r>
          </a:p>
          <a:p>
            <a:pPr lvl="1">
              <a:defRPr/>
            </a:pPr>
            <a:r>
              <a:rPr lang="fr-FR" sz="2200" dirty="0" smtClean="0"/>
              <a:t>Fondateur </a:t>
            </a:r>
            <a:r>
              <a:rPr lang="fr-FR" sz="2200" dirty="0"/>
              <a:t>de la méthode MBSR</a:t>
            </a:r>
          </a:p>
          <a:p>
            <a:pPr lvl="1">
              <a:defRPr/>
            </a:pPr>
            <a:r>
              <a:rPr lang="fr-FR" sz="2200" dirty="0"/>
              <a:t>A commencé à enseigner la MBSR en 1979, pour aider à gérer le stress, les douleurs et la maladie en utilisant la méditation et le </a:t>
            </a:r>
            <a:r>
              <a:rPr lang="fr-FR" sz="2200" dirty="0" smtClean="0"/>
              <a:t>hatha-yoga</a:t>
            </a:r>
          </a:p>
          <a:p>
            <a:pPr lvl="1">
              <a:defRPr/>
            </a:pPr>
            <a:r>
              <a:rPr lang="fr-FR" sz="2200" dirty="0" smtClean="0"/>
              <a:t>Livre « Au cœur de la tourmente, la pleine conscience »</a:t>
            </a:r>
          </a:p>
          <a:p>
            <a:pPr lvl="2">
              <a:defRPr/>
            </a:pPr>
            <a:r>
              <a:rPr lang="fr-FR" sz="1400" dirty="0" smtClean="0">
                <a:hlinkClick r:id="rId2"/>
              </a:rPr>
              <a:t>http://www.umassmed.edu/cfm/</a:t>
            </a:r>
            <a:endParaRPr lang="fr-FR" sz="1400" dirty="0" smtClean="0"/>
          </a:p>
          <a:p>
            <a:pPr marL="534987" lvl="1" indent="0">
              <a:buFont typeface="Arial" charset="0"/>
              <a:buNone/>
              <a:defRPr/>
            </a:pPr>
            <a:endParaRPr lang="fr-FR" sz="2200" dirty="0"/>
          </a:p>
        </p:txBody>
      </p:sp>
      <p:pic>
        <p:nvPicPr>
          <p:cNvPr id="15364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800100"/>
            <a:ext cx="13779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5876925"/>
            <a:ext cx="2038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heme/theme1.xml><?xml version="1.0" encoding="utf-8"?>
<a:theme xmlns:a="http://schemas.openxmlformats.org/drawingml/2006/main" name="Modele - Cop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- Copie</Template>
  <TotalTime>0</TotalTime>
  <Words>1278</Words>
  <Application>Microsoft Office PowerPoint</Application>
  <PresentationFormat>Affichage à l'écran (4:3)</PresentationFormat>
  <Paragraphs>229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Georgia</vt:lpstr>
      <vt:lpstr>Modele - Copie</vt:lpstr>
      <vt:lpstr>La Méditation en Pleine Conscience  Brève Présentation</vt:lpstr>
      <vt:lpstr>Méditation - Introduction</vt:lpstr>
      <vt:lpstr>Bénéfices de la Pleine Conscience</vt:lpstr>
      <vt:lpstr>Bénéfices de la Pleine Conscience</vt:lpstr>
      <vt:lpstr>Bénéfices de la Pleine Conscience</vt:lpstr>
      <vt:lpstr>La Pleine Conscience</vt:lpstr>
      <vt:lpstr>La Pleine Conscience</vt:lpstr>
      <vt:lpstr>Présentation PowerPoint</vt:lpstr>
      <vt:lpstr>Présentation PowerPoint</vt:lpstr>
      <vt:lpstr>La Pleine Conscience dans le monde</vt:lpstr>
      <vt:lpstr>La Pleine Conscience dans le monde</vt:lpstr>
      <vt:lpstr>La Pleine Conscience dans le monde</vt:lpstr>
      <vt:lpstr>La Pleine Conscience en France</vt:lpstr>
      <vt:lpstr>La Pleine Conscience en France</vt:lpstr>
      <vt:lpstr>La Pleine Conscience en Aquitaine</vt:lpstr>
      <vt:lpstr>La Pleine Conscience en Aquitaine</vt:lpstr>
      <vt:lpstr>La Pleine Conscience en Aquitaine</vt:lpstr>
      <vt:lpstr>Programme sur 5 mois (une heure guidée hebdomadaire + méditation quotidienne personnelle)  Respiration Scan corporel Méditation en mouvement Les 6 sphères de conscience Tonalités / ressentis Pensées, émotions, passions Amour bienveillant Synthèse : Calme / Paix / Sérénité + Clarté / Compréhension / Sagesse + Amour-Bienveillant / Compassion  Aides pour une pratique quotidienne Stress  Communication en pleine conscience Impermanence / Interdépendance / Inter-être Tout comme moi Les 4 incommensurables Les 4 nobles vérités / Le sentier octuple / Ethique Fraternité Tonglen Les 8 consciences / L’égo / Le karma   Mindfulness, les bénéfices dans la vie de tous les jours (3 intervenants extérieurs)  Mini-retraite silencieuse d’une demi-journée</vt:lpstr>
      <vt:lpstr>Méditation - Définitions</vt:lpstr>
      <vt:lpstr>Méditation - Définitions</vt:lpstr>
      <vt:lpstr>Méditation - Pourquoi</vt:lpstr>
      <vt:lpstr>Méditation - Pourquoi</vt:lpstr>
      <vt:lpstr>Méditation - Comment</vt:lpstr>
      <vt:lpstr>La Pleine Conscience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2014-11-05T14:31:37Z</dcterms:created>
  <dcterms:modified xsi:type="dcterms:W3CDTF">2022-11-02T07:37:17Z</dcterms:modified>
</cp:coreProperties>
</file>